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67" r:id="rId4"/>
    <p:sldId id="261" r:id="rId5"/>
    <p:sldId id="259" r:id="rId6"/>
    <p:sldId id="264" r:id="rId7"/>
    <p:sldId id="265" r:id="rId8"/>
    <p:sldId id="262" r:id="rId9"/>
    <p:sldId id="257"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5" d="100"/>
          <a:sy n="75" d="100"/>
        </p:scale>
        <p:origin x="54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uk-UA" smtClean="0"/>
              <a:t>Зразок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smtClean="0"/>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uk-UA" smtClean="0"/>
              <a:t>Зразок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цитат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Істина/хибніст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uk-UA" smtClean="0"/>
              <a:t>Зразок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uk-UA" smtClean="0"/>
              <a:t>Редагувати стиль зразка тексту</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uk-UA" smtClean="0"/>
              <a:t>Зразок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і об’є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uk-UA" smtClean="0"/>
              <a:t>Зразок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uk-UA" smtClean="0"/>
              <a:t>Зразок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smtClean="0"/>
              <a:t>Редагувати стиль зразка тексту</a:t>
            </a:r>
          </a:p>
        </p:txBody>
      </p:sp>
      <p:sp>
        <p:nvSpPr>
          <p:cNvPr id="4" name="Date Placeholder 3"/>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uk-UA" smtClean="0"/>
              <a:t>Зразок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uk-UA" smtClean="0"/>
              <a:t>Зразок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smtClean="0"/>
              <a:t>Редагувати стиль зразка тексту</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smtClean="0"/>
              <a:t>Зразок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uk-UA" smtClean="0"/>
              <a:t>Зразок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uk-UA" smtClean="0"/>
              <a:t>Зразок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smtClean="0"/>
              <a:t>Клацніть піктограму, щоб додати зображення</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smtClean="0"/>
              <a:t>Редагувати стиль зразка тексту</a:t>
            </a:r>
          </a:p>
        </p:txBody>
      </p:sp>
      <p:sp>
        <p:nvSpPr>
          <p:cNvPr id="5" name="Date Placeholder 4"/>
          <p:cNvSpPr>
            <a:spLocks noGrp="1"/>
          </p:cNvSpPr>
          <p:nvPr>
            <p:ph type="dt" sz="half" idx="10"/>
          </p:nvPr>
        </p:nvSpPr>
        <p:spPr/>
        <p:txBody>
          <a:bodyPr/>
          <a:lstStyle/>
          <a:p>
            <a:fld id="{B61BEF0D-F0BB-DE4B-95CE-6DB70DBA9567}" type="datetimeFigureOut">
              <a:rPr lang="en-US" dirty="0"/>
              <a:pPr/>
              <a:t>5/16/2019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uk-UA" smtClean="0"/>
              <a:t>Зразок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uk-UA" smtClean="0"/>
              <a:t>Редагувати стиль зразка тексту</a:t>
            </a:r>
          </a:p>
          <a:p>
            <a:pPr lvl="1"/>
            <a:r>
              <a:rPr lang="uk-UA" smtClean="0"/>
              <a:t>Другий рівень</a:t>
            </a:r>
          </a:p>
          <a:p>
            <a:pPr lvl="2"/>
            <a:r>
              <a:rPr lang="uk-UA" smtClean="0"/>
              <a:t>Третій рівень</a:t>
            </a:r>
          </a:p>
          <a:p>
            <a:pPr lvl="3"/>
            <a:r>
              <a:rPr lang="uk-UA" smtClean="0"/>
              <a:t>Четвертий рівень</a:t>
            </a:r>
          </a:p>
          <a:p>
            <a:pPr lvl="4"/>
            <a:r>
              <a:rPr lang="uk-UA" smtClean="0"/>
              <a:t>П’ятий рівень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5/16/2019</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84413" y="429619"/>
            <a:ext cx="8370887" cy="2262781"/>
          </a:xfrm>
        </p:spPr>
        <p:txBody>
          <a:bodyPr/>
          <a:lstStyle/>
          <a:p>
            <a:pPr algn="ctr"/>
            <a:r>
              <a:rPr lang="uk-UA" dirty="0" smtClean="0"/>
              <a:t>Сортування сміття для подальшої переробки</a:t>
            </a:r>
            <a:endParaRPr lang="uk-UA" dirty="0"/>
          </a:p>
        </p:txBody>
      </p:sp>
      <p:pic>
        <p:nvPicPr>
          <p:cNvPr id="6"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8832" y="3022600"/>
            <a:ext cx="6657153" cy="3043270"/>
          </a:xfrm>
        </p:spPr>
      </p:pic>
    </p:spTree>
    <p:extLst>
      <p:ext uri="{BB962C8B-B14F-4D97-AF65-F5344CB8AC3E}">
        <p14:creationId xmlns:p14="http://schemas.microsoft.com/office/powerpoint/2010/main" val="486197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Вступ</a:t>
            </a:r>
            <a:endParaRPr lang="uk-UA" dirty="0"/>
          </a:p>
        </p:txBody>
      </p:sp>
      <p:sp>
        <p:nvSpPr>
          <p:cNvPr id="3" name="Місце для вмісту 2"/>
          <p:cNvSpPr>
            <a:spLocks noGrp="1"/>
          </p:cNvSpPr>
          <p:nvPr>
            <p:ph idx="1"/>
          </p:nvPr>
        </p:nvSpPr>
        <p:spPr>
          <a:xfrm>
            <a:off x="2589212" y="1381125"/>
            <a:ext cx="8915400" cy="4530097"/>
          </a:xfrm>
        </p:spPr>
        <p:txBody>
          <a:bodyPr>
            <a:normAutofit fontScale="25000" lnSpcReduction="20000"/>
          </a:bodyPr>
          <a:lstStyle/>
          <a:p>
            <a:pPr marL="17100" indent="0">
              <a:lnSpc>
                <a:spcPct val="120000"/>
              </a:lnSpc>
              <a:spcBef>
                <a:spcPts val="0"/>
              </a:spcBef>
              <a:buNone/>
            </a:pPr>
            <a:r>
              <a:rPr lang="uk-UA" sz="5600" dirty="0" smtClean="0"/>
              <a:t>	Існуюча </a:t>
            </a:r>
            <a:r>
              <a:rPr lang="uk-UA" sz="5600" dirty="0"/>
              <a:t>практика в Україні поводження з твердими побутовими відходами не забезпечує захист населення і навколишнього природного середовища від шкідливого їх впливу. Це є загальнодержавною проблемою.</a:t>
            </a:r>
          </a:p>
          <a:p>
            <a:pPr marL="17100" indent="0">
              <a:lnSpc>
                <a:spcPct val="120000"/>
              </a:lnSpc>
              <a:spcBef>
                <a:spcPts val="0"/>
              </a:spcBef>
              <a:buNone/>
            </a:pPr>
            <a:r>
              <a:rPr lang="uk-UA" sz="5600" dirty="0" smtClean="0"/>
              <a:t>	Пункт</a:t>
            </a:r>
            <a:r>
              <a:rPr lang="uk-UA" sz="5600" dirty="0"/>
              <a:t>  «і» статті 32 Законом України «Про відходи» забороняє з 1 січня 2018 року захоронення неперероблених (необроблених) побутових відходів.</a:t>
            </a:r>
          </a:p>
          <a:p>
            <a:pPr marL="17100" indent="0">
              <a:lnSpc>
                <a:spcPct val="120000"/>
              </a:lnSpc>
              <a:spcBef>
                <a:spcPts val="0"/>
              </a:spcBef>
              <a:buNone/>
            </a:pPr>
            <a:r>
              <a:rPr lang="uk-UA" sz="5600" dirty="0" smtClean="0"/>
              <a:t>	Одна </a:t>
            </a:r>
            <a:r>
              <a:rPr lang="uk-UA" sz="5600" dirty="0"/>
              <a:t>з важливих </a:t>
            </a:r>
            <a:r>
              <a:rPr lang="uk-UA" sz="5600" dirty="0" smtClean="0"/>
              <a:t>проблем – </a:t>
            </a:r>
            <a:r>
              <a:rPr lang="uk-UA" sz="5600" dirty="0"/>
              <a:t>це  щорічне збільшення площ забруднення ТПВ. В складі ТПВ більше 40% складають цінні компоненти, такі як пластик, поліетилен, папір, скло, метал, які вивозяться на сміттєзвалище без сортування та відбору. Сміттєзбиральний парк більшості комунальних підприємств має знос більше 80% та потребує оновлення. Із-за недостатності </a:t>
            </a:r>
            <a:r>
              <a:rPr lang="uk-UA" sz="5600" dirty="0" err="1"/>
              <a:t>смтіттєзбиральної</a:t>
            </a:r>
            <a:r>
              <a:rPr lang="uk-UA" sz="5600" dirty="0"/>
              <a:t> техніки послугою з вивозу ТПВ охоплено лише 75% </a:t>
            </a:r>
            <a:r>
              <a:rPr lang="uk-UA" sz="5600" dirty="0" smtClean="0"/>
              <a:t>території України. </a:t>
            </a:r>
            <a:r>
              <a:rPr lang="uk-UA" sz="5600" dirty="0"/>
              <a:t>У багатьох селищах сміття не вивозиться взагалі. В перспективі  даного проекту </a:t>
            </a:r>
            <a:r>
              <a:rPr lang="uk-UA" sz="5600" dirty="0" smtClean="0"/>
              <a:t>розвиток </a:t>
            </a:r>
            <a:r>
              <a:rPr lang="uk-UA" sz="5600" dirty="0"/>
              <a:t>інфраструктури для досягнення 100% результату по всій країні</a:t>
            </a:r>
            <a:r>
              <a:rPr lang="uk-UA" sz="5600" dirty="0" smtClean="0"/>
              <a:t>.</a:t>
            </a:r>
          </a:p>
          <a:p>
            <a:pPr marL="17100" indent="0">
              <a:lnSpc>
                <a:spcPct val="120000"/>
              </a:lnSpc>
              <a:spcBef>
                <a:spcPts val="0"/>
              </a:spcBef>
              <a:buNone/>
            </a:pPr>
            <a:r>
              <a:rPr lang="uk-UA" sz="5600" dirty="0" smtClean="0"/>
              <a:t>	Кількість </a:t>
            </a:r>
            <a:r>
              <a:rPr lang="uk-UA" sz="5600" dirty="0"/>
              <a:t>відходів постійно збільшується. Але основна причина зростання обсягів побутових відходів не у збільшенні кількості жителів міста, а у зміні способу їх життя. </a:t>
            </a:r>
          </a:p>
          <a:p>
            <a:pPr marL="17100" indent="0">
              <a:lnSpc>
                <a:spcPct val="120000"/>
              </a:lnSpc>
              <a:spcBef>
                <a:spcPts val="0"/>
              </a:spcBef>
              <a:buNone/>
            </a:pPr>
            <a:r>
              <a:rPr lang="uk-UA" sz="5600" dirty="0" smtClean="0"/>
              <a:t>	Людство </a:t>
            </a:r>
            <a:r>
              <a:rPr lang="uk-UA" sz="5600" dirty="0"/>
              <a:t>використовує все більше матеріалів, які за своїми властивостями настільки відрізняються від натуральних, що після повернення у природне середовище у вигляді відходів розкладаються дуже повільно або й зовсім не розкладаються. Наприклад, папір розкладається протягом року, метал - до 100 років, поліетилен - понад два століття, а скло більше ніж 1000 років. </a:t>
            </a:r>
            <a:endParaRPr lang="uk-UA" sz="5600" dirty="0" smtClean="0"/>
          </a:p>
          <a:p>
            <a:pPr marL="17100" indent="0">
              <a:lnSpc>
                <a:spcPct val="120000"/>
              </a:lnSpc>
              <a:spcBef>
                <a:spcPts val="0"/>
              </a:spcBef>
              <a:buNone/>
            </a:pPr>
            <a:r>
              <a:rPr lang="uk-UA" sz="5600" dirty="0" smtClean="0"/>
              <a:t>	В</a:t>
            </a:r>
            <a:r>
              <a:rPr lang="uk-UA" sz="5600" dirty="0" smtClean="0"/>
              <a:t>ивезення </a:t>
            </a:r>
            <a:r>
              <a:rPr lang="uk-UA" sz="5600" dirty="0"/>
              <a:t>побутового сміття на сміттєзвалище </a:t>
            </a:r>
            <a:r>
              <a:rPr lang="uk-UA" sz="5600" dirty="0" smtClean="0"/>
              <a:t>щороку зростає. </a:t>
            </a:r>
            <a:endParaRPr lang="uk-UA" sz="5600" dirty="0"/>
          </a:p>
        </p:txBody>
      </p:sp>
    </p:spTree>
    <p:extLst>
      <p:ext uri="{BB962C8B-B14F-4D97-AF65-F5344CB8AC3E}">
        <p14:creationId xmlns:p14="http://schemas.microsoft.com/office/powerpoint/2010/main" val="139859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Місце для вмісту 2"/>
          <p:cNvSpPr>
            <a:spLocks noGrp="1"/>
          </p:cNvSpPr>
          <p:nvPr>
            <p:ph idx="1"/>
          </p:nvPr>
        </p:nvSpPr>
        <p:spPr>
          <a:xfrm>
            <a:off x="2589212" y="895350"/>
            <a:ext cx="8915400" cy="5015872"/>
          </a:xfrm>
        </p:spPr>
        <p:txBody>
          <a:bodyPr>
            <a:normAutofit/>
          </a:bodyPr>
          <a:lstStyle/>
          <a:p>
            <a:pPr marL="17100" indent="0">
              <a:lnSpc>
                <a:spcPct val="120000"/>
              </a:lnSpc>
              <a:spcBef>
                <a:spcPts val="0"/>
              </a:spcBef>
              <a:buNone/>
            </a:pPr>
            <a:r>
              <a:rPr lang="uk-UA" sz="1400" dirty="0" smtClean="0"/>
              <a:t>	Якщо </a:t>
            </a:r>
            <a:r>
              <a:rPr lang="uk-UA" sz="1400" dirty="0"/>
              <a:t>врахувати, що більшу половину відходів складають пакувальні матеріали, то стає зрозумілим, що одним із ефективних способів вирішення проблеми відходів є роздільне їх збирання, оскільки велику частину побутових відходів складають матеріали, які можна використовувати повторно або переробляти, якщо вилучити відповідні фракції на стадії первинного збору. </a:t>
            </a:r>
          </a:p>
          <a:p>
            <a:pPr marL="17100" indent="0">
              <a:lnSpc>
                <a:spcPct val="120000"/>
              </a:lnSpc>
              <a:spcBef>
                <a:spcPts val="0"/>
              </a:spcBef>
              <a:buNone/>
            </a:pPr>
            <a:r>
              <a:rPr lang="uk-UA" sz="1400" dirty="0"/>
              <a:t>	Повторній переробці підлягають папір, скло, металеві та алюмінієві банки, текстиль, пластик, органічні відходи. Усі ці матеріали, отримані при сортуванні, знаходять попит з боку організацій, які займаються прийомом вторинної сировини. </a:t>
            </a:r>
          </a:p>
          <a:p>
            <a:pPr marL="17100" indent="0">
              <a:lnSpc>
                <a:spcPct val="120000"/>
              </a:lnSpc>
              <a:spcBef>
                <a:spcPts val="0"/>
              </a:spcBef>
              <a:buNone/>
            </a:pPr>
            <a:r>
              <a:rPr lang="uk-UA" sz="1400" dirty="0" smtClean="0"/>
              <a:t>	Сортування </a:t>
            </a:r>
            <a:r>
              <a:rPr lang="uk-UA" sz="1400" dirty="0"/>
              <a:t>та переробка відходів мають багато переваг: </a:t>
            </a:r>
          </a:p>
          <a:p>
            <a:pPr marL="360000" lvl="0">
              <a:lnSpc>
                <a:spcPct val="120000"/>
              </a:lnSpc>
              <a:spcBef>
                <a:spcPts val="0"/>
              </a:spcBef>
            </a:pPr>
            <a:r>
              <a:rPr lang="uk-UA" sz="1400" dirty="0"/>
              <a:t>- менший обсяг відходів потрапляє на захоронення; </a:t>
            </a:r>
          </a:p>
          <a:p>
            <a:pPr marL="360000" lvl="0">
              <a:lnSpc>
                <a:spcPct val="120000"/>
              </a:lnSpc>
              <a:spcBef>
                <a:spcPts val="0"/>
              </a:spcBef>
            </a:pPr>
            <a:r>
              <a:rPr lang="uk-UA" sz="1400" dirty="0"/>
              <a:t>- матеріали використовуються повторно; </a:t>
            </a:r>
          </a:p>
          <a:p>
            <a:pPr marL="360000" lvl="0">
              <a:lnSpc>
                <a:spcPct val="120000"/>
              </a:lnSpc>
              <a:spcBef>
                <a:spcPts val="0"/>
              </a:spcBef>
            </a:pPr>
            <a:r>
              <a:rPr lang="uk-UA" sz="1400" dirty="0"/>
              <a:t>- сортування побутових відходів відповідає світовим підходам у поводженні зі сміттям, </a:t>
            </a:r>
            <a:r>
              <a:rPr lang="uk-UA" sz="1400" dirty="0" smtClean="0"/>
              <a:t>тобто, </a:t>
            </a:r>
            <a:r>
              <a:rPr lang="uk-UA" sz="1400" dirty="0"/>
              <a:t>сприяє запобіганню їхнього надмірного утворення, </a:t>
            </a:r>
            <a:r>
              <a:rPr lang="uk-UA" sz="1400" dirty="0" smtClean="0"/>
              <a:t>багаторазовому використанню </a:t>
            </a:r>
            <a:r>
              <a:rPr lang="uk-UA" sz="1400" dirty="0"/>
              <a:t>вторинної сировини, утилізації та безпечному розміщенню; </a:t>
            </a:r>
          </a:p>
          <a:p>
            <a:pPr marL="360000" lvl="0">
              <a:lnSpc>
                <a:spcPct val="120000"/>
              </a:lnSpc>
              <a:spcBef>
                <a:spcPts val="0"/>
              </a:spcBef>
            </a:pPr>
            <a:r>
              <a:rPr lang="uk-UA" sz="1400" dirty="0"/>
              <a:t>- заощадження коштів для суспільства, створення нових робочих місць в галузі збирання, сортування та переробки </a:t>
            </a:r>
            <a:r>
              <a:rPr lang="uk-UA" sz="1400" dirty="0" smtClean="0"/>
              <a:t>відходів; </a:t>
            </a:r>
          </a:p>
          <a:p>
            <a:pPr marL="360000" lvl="0">
              <a:lnSpc>
                <a:spcPct val="120000"/>
              </a:lnSpc>
              <a:spcBef>
                <a:spcPts val="0"/>
              </a:spcBef>
            </a:pPr>
            <a:r>
              <a:rPr lang="uk-UA" sz="1400" dirty="0" smtClean="0"/>
              <a:t>- </a:t>
            </a:r>
            <a:r>
              <a:rPr lang="uk-UA" sz="1400" dirty="0" smtClean="0"/>
              <a:t>поліпшення </a:t>
            </a:r>
            <a:r>
              <a:rPr lang="uk-UA" sz="1400" dirty="0"/>
              <a:t>стану </a:t>
            </a:r>
            <a:r>
              <a:rPr lang="uk-UA" sz="1400" dirty="0" smtClean="0"/>
              <a:t>довкілля та зниження </a:t>
            </a:r>
            <a:r>
              <a:rPr lang="uk-UA" sz="1400" dirty="0"/>
              <a:t>ризику для здоров'я жителів міста/селища. </a:t>
            </a:r>
          </a:p>
          <a:p>
            <a:endParaRPr lang="uk-UA" dirty="0"/>
          </a:p>
          <a:p>
            <a:endParaRPr lang="uk-UA" dirty="0"/>
          </a:p>
          <a:p>
            <a:endParaRPr lang="uk-UA" dirty="0"/>
          </a:p>
        </p:txBody>
      </p:sp>
    </p:spTree>
    <p:extLst>
      <p:ext uri="{BB962C8B-B14F-4D97-AF65-F5344CB8AC3E}">
        <p14:creationId xmlns:p14="http://schemas.microsoft.com/office/powerpoint/2010/main" val="3344834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72813" y="497792"/>
            <a:ext cx="8911687" cy="661765"/>
          </a:xfrm>
        </p:spPr>
        <p:txBody>
          <a:bodyPr>
            <a:normAutofit/>
          </a:bodyPr>
          <a:lstStyle/>
          <a:p>
            <a:r>
              <a:rPr lang="uk-UA" dirty="0" smtClean="0"/>
              <a:t>Проблема</a:t>
            </a:r>
            <a:endParaRPr lang="uk-UA" dirty="0"/>
          </a:p>
        </p:txBody>
      </p:sp>
      <p:sp>
        <p:nvSpPr>
          <p:cNvPr id="3" name="Місце для вмісту 2"/>
          <p:cNvSpPr>
            <a:spLocks noGrp="1"/>
          </p:cNvSpPr>
          <p:nvPr>
            <p:ph idx="1"/>
          </p:nvPr>
        </p:nvSpPr>
        <p:spPr>
          <a:xfrm>
            <a:off x="2472813" y="1159557"/>
            <a:ext cx="8915400" cy="962025"/>
          </a:xfrm>
        </p:spPr>
        <p:txBody>
          <a:bodyPr>
            <a:normAutofit/>
          </a:bodyPr>
          <a:lstStyle/>
          <a:p>
            <a:r>
              <a:rPr lang="uk-UA" sz="1400" dirty="0" smtClean="0"/>
              <a:t>Наявність та зростання кількості несанкціонованих сміттєзвалищ, що призводить до забруднення довкілля – екологічної кризи;</a:t>
            </a:r>
          </a:p>
          <a:p>
            <a:r>
              <a:rPr lang="uk-UA" sz="1400" dirty="0" smtClean="0"/>
              <a:t>Щорічне зростання об’єму сміття на полігонах</a:t>
            </a:r>
          </a:p>
          <a:p>
            <a:endParaRPr lang="uk-UA" sz="1600" dirty="0" smtClean="0"/>
          </a:p>
          <a:p>
            <a:endParaRPr lang="uk-UA" sz="1600" dirty="0" smtClean="0"/>
          </a:p>
          <a:p>
            <a:endParaRPr lang="uk-UA" sz="1600" dirty="0"/>
          </a:p>
        </p:txBody>
      </p:sp>
      <p:sp>
        <p:nvSpPr>
          <p:cNvPr id="4" name="Заголовок 1"/>
          <p:cNvSpPr txBox="1">
            <a:spLocks/>
          </p:cNvSpPr>
          <p:nvPr/>
        </p:nvSpPr>
        <p:spPr>
          <a:xfrm>
            <a:off x="2472812" y="2317067"/>
            <a:ext cx="8911687" cy="544290"/>
          </a:xfrm>
          <a:prstGeom prst="rect">
            <a:avLst/>
          </a:prstGeom>
        </p:spPr>
        <p:txBody>
          <a:bodyPr vert="horz" lIns="91440" tIns="45720" rIns="91440" bIns="45720" rtlCol="0" anchor="t">
            <a:normAutofit fontScale="90000" lnSpcReduction="20000"/>
          </a:bodyPr>
          <a:lst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uk-UA" sz="4000" dirty="0" smtClean="0"/>
              <a:t>Мета</a:t>
            </a:r>
            <a:r>
              <a:rPr lang="uk-UA" dirty="0" smtClean="0"/>
              <a:t>:</a:t>
            </a:r>
            <a:endParaRPr lang="uk-UA" dirty="0"/>
          </a:p>
        </p:txBody>
      </p:sp>
      <p:sp>
        <p:nvSpPr>
          <p:cNvPr id="5" name="Місце для вмісту 2"/>
          <p:cNvSpPr txBox="1">
            <a:spLocks/>
          </p:cNvSpPr>
          <p:nvPr/>
        </p:nvSpPr>
        <p:spPr>
          <a:xfrm>
            <a:off x="2469099" y="3056842"/>
            <a:ext cx="8915400" cy="1895475"/>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uk-UA" sz="1400" dirty="0" smtClean="0"/>
              <a:t>- Мотивувати та впровадити в повсякденні звички кожного громадянина правильне сортування побутового сміття;</a:t>
            </a:r>
          </a:p>
          <a:p>
            <a:r>
              <a:rPr lang="uk-UA" sz="1400" dirty="0" smtClean="0"/>
              <a:t>- Налагодити систематичне та безперебійне перевезення сортованої сировини до місць/точок прийому на вторинну переробку;</a:t>
            </a:r>
          </a:p>
          <a:p>
            <a:r>
              <a:rPr lang="uk-UA" sz="1400" dirty="0" smtClean="0"/>
              <a:t>- Повна ліквідація існуючого тіла </a:t>
            </a:r>
            <a:r>
              <a:rPr lang="uk-UA" sz="1400" dirty="0" smtClean="0"/>
              <a:t>пол</a:t>
            </a:r>
            <a:r>
              <a:rPr lang="uk-UA" sz="1400" dirty="0"/>
              <a:t>і</a:t>
            </a:r>
            <a:r>
              <a:rPr lang="uk-UA" sz="1400" dirty="0" smtClean="0"/>
              <a:t>гонів ТПВ.</a:t>
            </a:r>
            <a:endParaRPr lang="uk-UA" sz="1400" dirty="0" smtClean="0"/>
          </a:p>
        </p:txBody>
      </p:sp>
    </p:spTree>
    <p:extLst>
      <p:ext uri="{BB962C8B-B14F-4D97-AF65-F5344CB8AC3E}">
        <p14:creationId xmlns:p14="http://schemas.microsoft.com/office/powerpoint/2010/main" val="621277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671290"/>
          </a:xfrm>
        </p:spPr>
        <p:txBody>
          <a:bodyPr/>
          <a:lstStyle/>
          <a:p>
            <a:r>
              <a:rPr lang="uk-UA" dirty="0" smtClean="0"/>
              <a:t>Способи реалізації</a:t>
            </a:r>
            <a:endParaRPr lang="uk-UA" dirty="0"/>
          </a:p>
        </p:txBody>
      </p:sp>
      <p:sp>
        <p:nvSpPr>
          <p:cNvPr id="3" name="Місце для вмісту 2"/>
          <p:cNvSpPr>
            <a:spLocks noGrp="1"/>
          </p:cNvSpPr>
          <p:nvPr>
            <p:ph idx="1"/>
          </p:nvPr>
        </p:nvSpPr>
        <p:spPr>
          <a:xfrm>
            <a:off x="2589212" y="1295400"/>
            <a:ext cx="8915400" cy="3777622"/>
          </a:xfrm>
        </p:spPr>
        <p:txBody>
          <a:bodyPr>
            <a:normAutofit fontScale="77500" lnSpcReduction="20000"/>
          </a:bodyPr>
          <a:lstStyle/>
          <a:p>
            <a:r>
              <a:rPr lang="uk-UA" dirty="0" smtClean="0"/>
              <a:t>- </a:t>
            </a:r>
            <a:r>
              <a:rPr lang="uk-UA" dirty="0"/>
              <a:t>Узгодження дій щодо реалізації проекту з міською/селищної </a:t>
            </a:r>
            <a:r>
              <a:rPr lang="uk-UA" dirty="0" smtClean="0"/>
              <a:t>радою.</a:t>
            </a:r>
          </a:p>
          <a:p>
            <a:r>
              <a:rPr lang="uk-UA" dirty="0" smtClean="0"/>
              <a:t>- Впровадження </a:t>
            </a:r>
            <a:r>
              <a:rPr lang="uk-UA" dirty="0"/>
              <a:t>заходів по підвищенню свідомості членів громади, в тому числі дітей та підлітків, у поводженні з твердими побутовими </a:t>
            </a:r>
            <a:r>
              <a:rPr lang="uk-UA" dirty="0" smtClean="0"/>
              <a:t>відходами( </a:t>
            </a:r>
            <a:r>
              <a:rPr lang="uk-UA" dirty="0"/>
              <a:t>Інтерактивні </a:t>
            </a:r>
            <a:r>
              <a:rPr lang="uk-UA" dirty="0" smtClean="0"/>
              <a:t>лекції для всіх категорій населення, соціальна реклама на радіо та телебаченні ).</a:t>
            </a:r>
          </a:p>
          <a:p>
            <a:pPr lvl="0"/>
            <a:r>
              <a:rPr lang="uk-UA" dirty="0" smtClean="0"/>
              <a:t>- Усунення причин виниклої проблеми, а саме визначення </a:t>
            </a:r>
            <a:r>
              <a:rPr lang="uk-UA" dirty="0"/>
              <a:t>раціональних, максимально доступних місць для встановлення євро контейнерів для роздільного збору побутових відходів</a:t>
            </a:r>
            <a:r>
              <a:rPr lang="uk-UA" dirty="0" smtClean="0"/>
              <a:t>.</a:t>
            </a:r>
          </a:p>
          <a:p>
            <a:pPr lvl="0"/>
            <a:r>
              <a:rPr lang="uk-UA" dirty="0" smtClean="0"/>
              <a:t>- На базі місцевих комунальних підприємств реорганізувати вивіз сортованого сміття до точок приймання на переробку.</a:t>
            </a:r>
          </a:p>
          <a:p>
            <a:pPr lvl="0"/>
            <a:r>
              <a:rPr lang="uk-UA" dirty="0" smtClean="0"/>
              <a:t>- Постійний жорсткий контроль процесу, в кожному місті(окрема людина, у великих містах група людей).</a:t>
            </a:r>
          </a:p>
          <a:p>
            <a:r>
              <a:rPr lang="uk-UA" dirty="0" smtClean="0"/>
              <a:t>- Залучення </a:t>
            </a:r>
            <a:r>
              <a:rPr lang="uk-UA" dirty="0" err="1" smtClean="0"/>
              <a:t>правоохороних</a:t>
            </a:r>
            <a:r>
              <a:rPr lang="uk-UA" dirty="0" smtClean="0"/>
              <a:t> органів до контролю порядку в місцях стихійних сміттєзвалищ ( хоча б періодичний патруль, або камери відеоспостереження)</a:t>
            </a:r>
          </a:p>
          <a:p>
            <a:r>
              <a:rPr lang="uk-UA" dirty="0"/>
              <a:t>-</a:t>
            </a:r>
            <a:r>
              <a:rPr lang="uk-UA" dirty="0" smtClean="0"/>
              <a:t> Введення жорстких штрафів за порушення </a:t>
            </a:r>
            <a:r>
              <a:rPr lang="uk-UA" dirty="0"/>
              <a:t>санітарно-епідемічний </a:t>
            </a:r>
            <a:r>
              <a:rPr lang="uk-UA" dirty="0" smtClean="0"/>
              <a:t>стану у місті/селищі.</a:t>
            </a:r>
          </a:p>
          <a:p>
            <a:r>
              <a:rPr lang="uk-UA" dirty="0" smtClean="0"/>
              <a:t>- </a:t>
            </a:r>
            <a:r>
              <a:rPr lang="uk-UA" dirty="0" err="1" smtClean="0"/>
              <a:t>Об’їєднання</a:t>
            </a:r>
            <a:r>
              <a:rPr lang="uk-UA" dirty="0" smtClean="0"/>
              <a:t> всіх окремих організацій, що займаються проблемою сортування та утилізації відходів, в єдиний потужний керуючий орган.</a:t>
            </a:r>
          </a:p>
          <a:p>
            <a:endParaRPr lang="uk-UA" dirty="0" smtClean="0"/>
          </a:p>
          <a:p>
            <a:endParaRPr lang="uk-UA" dirty="0" smtClean="0"/>
          </a:p>
          <a:p>
            <a:endParaRPr lang="uk-UA" dirty="0"/>
          </a:p>
        </p:txBody>
      </p:sp>
    </p:spTree>
    <p:extLst>
      <p:ext uri="{BB962C8B-B14F-4D97-AF65-F5344CB8AC3E}">
        <p14:creationId xmlns:p14="http://schemas.microsoft.com/office/powerpoint/2010/main" val="3076250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887190"/>
          </a:xfrm>
        </p:spPr>
        <p:txBody>
          <a:bodyPr>
            <a:noAutofit/>
          </a:bodyPr>
          <a:lstStyle/>
          <a:p>
            <a:r>
              <a:rPr lang="uk-UA" dirty="0" smtClean="0"/>
              <a:t>Способи реалізації існуючих полігонів ТПВ(технологія):</a:t>
            </a:r>
            <a:endParaRPr lang="uk-UA" dirty="0"/>
          </a:p>
        </p:txBody>
      </p:sp>
      <p:sp>
        <p:nvSpPr>
          <p:cNvPr id="3" name="Місце для вмісту 2"/>
          <p:cNvSpPr>
            <a:spLocks noGrp="1"/>
          </p:cNvSpPr>
          <p:nvPr>
            <p:ph idx="1"/>
          </p:nvPr>
        </p:nvSpPr>
        <p:spPr>
          <a:xfrm>
            <a:off x="2592925" y="1831975"/>
            <a:ext cx="8915400" cy="3803022"/>
          </a:xfrm>
        </p:spPr>
        <p:txBody>
          <a:bodyPr>
            <a:normAutofit/>
          </a:bodyPr>
          <a:lstStyle/>
          <a:p>
            <a:r>
              <a:rPr lang="uk-UA" sz="1400" dirty="0" smtClean="0"/>
              <a:t>Сортування</a:t>
            </a:r>
            <a:r>
              <a:rPr lang="uk-UA" sz="1400" dirty="0"/>
              <a:t>;</a:t>
            </a:r>
          </a:p>
          <a:p>
            <a:r>
              <a:rPr lang="uk-UA" sz="1400" dirty="0"/>
              <a:t>Утилізацію органічних відходів методом:</a:t>
            </a:r>
          </a:p>
          <a:p>
            <a:r>
              <a:rPr lang="uk-UA" sz="1400" dirty="0"/>
              <a:t>      а) виготовленням </a:t>
            </a:r>
            <a:r>
              <a:rPr lang="uk-UA" sz="1400" dirty="0" err="1"/>
              <a:t>біо</a:t>
            </a:r>
            <a:r>
              <a:rPr lang="uk-UA" sz="1400" dirty="0"/>
              <a:t>-добрив, </a:t>
            </a:r>
          </a:p>
          <a:p>
            <a:r>
              <a:rPr lang="uk-UA" sz="1400" dirty="0"/>
              <a:t>      б) видобутком біогазу </a:t>
            </a:r>
            <a:r>
              <a:rPr lang="uk-UA" sz="1400" dirty="0" smtClean="0"/>
              <a:t>із </a:t>
            </a:r>
            <a:r>
              <a:rPr lang="uk-UA" sz="1400" dirty="0"/>
              <a:t>залишків </a:t>
            </a:r>
            <a:r>
              <a:rPr lang="uk-UA" sz="1400" dirty="0" err="1"/>
              <a:t>біодобрива</a:t>
            </a:r>
            <a:r>
              <a:rPr lang="uk-UA" sz="1400" dirty="0"/>
              <a:t>;</a:t>
            </a:r>
          </a:p>
          <a:p>
            <a:r>
              <a:rPr lang="uk-UA" sz="1400" dirty="0"/>
              <a:t>Повний відбір вторинної сировини для продажу;</a:t>
            </a:r>
          </a:p>
          <a:p>
            <a:r>
              <a:rPr lang="uk-UA" sz="1400" dirty="0"/>
              <a:t>Виготовлення висококалорійного </a:t>
            </a:r>
            <a:r>
              <a:rPr lang="en-US" sz="1400" dirty="0"/>
              <a:t>RDF </a:t>
            </a:r>
            <a:r>
              <a:rPr lang="uk-UA" sz="1400" dirty="0"/>
              <a:t>палива;</a:t>
            </a:r>
          </a:p>
          <a:p>
            <a:r>
              <a:rPr lang="uk-UA" sz="1400" dirty="0"/>
              <a:t>Вироблення теплової та/або електричної енергії;</a:t>
            </a:r>
          </a:p>
          <a:p>
            <a:r>
              <a:rPr lang="uk-UA" sz="1400" dirty="0"/>
              <a:t>Заключний етап - проведення об'ємної </a:t>
            </a:r>
            <a:r>
              <a:rPr lang="uk-UA" sz="1400" dirty="0" err="1"/>
              <a:t>біоремедіаціі</a:t>
            </a:r>
            <a:r>
              <a:rPr lang="uk-UA" sz="1400" dirty="0"/>
              <a:t> на тілі полігону, подальше сортування сміття і повна </a:t>
            </a:r>
            <a:r>
              <a:rPr lang="uk-UA" sz="1400" dirty="0" smtClean="0"/>
              <a:t>утилізація залишків сміття з </a:t>
            </a:r>
            <a:r>
              <a:rPr lang="uk-UA" sz="1400" dirty="0"/>
              <a:t>полігону ТПВ.</a:t>
            </a:r>
          </a:p>
          <a:p>
            <a:r>
              <a:rPr lang="uk-UA" sz="1400" dirty="0"/>
              <a:t>Використання </a:t>
            </a:r>
            <a:r>
              <a:rPr lang="uk-UA" sz="1400" dirty="0" smtClean="0"/>
              <a:t>земель для інших цілей, </a:t>
            </a:r>
            <a:r>
              <a:rPr lang="uk-UA" sz="1400" dirty="0"/>
              <a:t>після їх рекультивації та </a:t>
            </a:r>
            <a:r>
              <a:rPr lang="uk-UA" sz="1400" dirty="0" smtClean="0"/>
              <a:t>зменшення </a:t>
            </a:r>
            <a:r>
              <a:rPr lang="uk-UA" sz="1400" dirty="0"/>
              <a:t>санітарної </a:t>
            </a:r>
            <a:r>
              <a:rPr lang="uk-UA" sz="1400" dirty="0" smtClean="0"/>
              <a:t>зони</a:t>
            </a:r>
            <a:endParaRPr lang="uk-UA" sz="1400" dirty="0"/>
          </a:p>
        </p:txBody>
      </p:sp>
    </p:spTree>
    <p:extLst>
      <p:ext uri="{BB962C8B-B14F-4D97-AF65-F5344CB8AC3E}">
        <p14:creationId xmlns:p14="http://schemas.microsoft.com/office/powerpoint/2010/main" val="3072983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Місце для вмісту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188" y="482600"/>
            <a:ext cx="8159112" cy="5689600"/>
          </a:xfrm>
        </p:spPr>
      </p:pic>
    </p:spTree>
    <p:extLst>
      <p:ext uri="{BB962C8B-B14F-4D97-AF65-F5344CB8AC3E}">
        <p14:creationId xmlns:p14="http://schemas.microsoft.com/office/powerpoint/2010/main" val="1692571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89213" y="624110"/>
            <a:ext cx="8915400" cy="1814290"/>
          </a:xfrm>
        </p:spPr>
        <p:txBody>
          <a:bodyPr>
            <a:normAutofit/>
          </a:bodyPr>
          <a:lstStyle/>
          <a:p>
            <a:r>
              <a:rPr lang="uk-UA" dirty="0" smtClean="0"/>
              <a:t>Прогнози головних впливів(</a:t>
            </a:r>
            <a:r>
              <a:rPr lang="ru-RU" dirty="0"/>
              <a:t>на </a:t>
            </a:r>
            <a:r>
              <a:rPr lang="ru-RU" dirty="0" err="1"/>
              <a:t>суміжні</a:t>
            </a:r>
            <a:r>
              <a:rPr lang="ru-RU" dirty="0"/>
              <a:t> </a:t>
            </a:r>
            <a:r>
              <a:rPr lang="ru-RU" dirty="0" err="1"/>
              <a:t>сфери</a:t>
            </a:r>
            <a:r>
              <a:rPr lang="ru-RU" dirty="0"/>
              <a:t> та </a:t>
            </a:r>
            <a:r>
              <a:rPr lang="ru-RU" dirty="0" err="1"/>
              <a:t>інтереси</a:t>
            </a:r>
            <a:r>
              <a:rPr lang="ru-RU" dirty="0"/>
              <a:t> </a:t>
            </a:r>
            <a:r>
              <a:rPr lang="ru-RU" dirty="0" err="1"/>
              <a:t>різних</a:t>
            </a:r>
            <a:r>
              <a:rPr lang="ru-RU" dirty="0"/>
              <a:t> </a:t>
            </a:r>
            <a:r>
              <a:rPr lang="ru-RU" dirty="0" err="1"/>
              <a:t>суспільних</a:t>
            </a:r>
            <a:r>
              <a:rPr lang="ru-RU" dirty="0"/>
              <a:t> </a:t>
            </a:r>
            <a:r>
              <a:rPr lang="ru-RU" dirty="0" err="1" smtClean="0"/>
              <a:t>груп</a:t>
            </a:r>
            <a:r>
              <a:rPr lang="ru-RU" dirty="0" smtClean="0"/>
              <a:t>)</a:t>
            </a:r>
            <a:endParaRPr lang="uk-UA" dirty="0"/>
          </a:p>
        </p:txBody>
      </p:sp>
      <p:sp>
        <p:nvSpPr>
          <p:cNvPr id="3" name="Місце для вмісту 2"/>
          <p:cNvSpPr>
            <a:spLocks noGrp="1"/>
          </p:cNvSpPr>
          <p:nvPr>
            <p:ph idx="1"/>
          </p:nvPr>
        </p:nvSpPr>
        <p:spPr>
          <a:xfrm>
            <a:off x="2589212" y="2628900"/>
            <a:ext cx="8915400" cy="3282322"/>
          </a:xfrm>
        </p:spPr>
        <p:txBody>
          <a:bodyPr>
            <a:normAutofit/>
          </a:bodyPr>
          <a:lstStyle/>
          <a:p>
            <a:r>
              <a:rPr lang="uk-UA" sz="1400" dirty="0"/>
              <a:t>- </a:t>
            </a:r>
            <a:r>
              <a:rPr lang="uk-UA" sz="1400" dirty="0" smtClean="0"/>
              <a:t>Позитивний вплив на, екосистему </a:t>
            </a:r>
            <a:r>
              <a:rPr lang="uk-UA" sz="1400" dirty="0" err="1" smtClean="0"/>
              <a:t>вцілому</a:t>
            </a:r>
            <a:r>
              <a:rPr lang="uk-UA" sz="1400" dirty="0" smtClean="0"/>
              <a:t>.</a:t>
            </a:r>
          </a:p>
          <a:p>
            <a:r>
              <a:rPr lang="uk-UA" sz="1400" dirty="0" smtClean="0"/>
              <a:t>- Покращення санітарно-епідеміологічного стану в населених пунктах, та за їх межами. Поступове очищення екосистеми.</a:t>
            </a:r>
          </a:p>
          <a:p>
            <a:r>
              <a:rPr lang="uk-UA" sz="1400" dirty="0" smtClean="0"/>
              <a:t>- В </a:t>
            </a:r>
            <a:r>
              <a:rPr lang="uk-UA" sz="1400" dirty="0"/>
              <a:t>перспективі - побудувати завод переробки сортованого сміття(вторинної сировини), що призведе до ліквідування сміттєзвалищ/полігонів</a:t>
            </a:r>
          </a:p>
          <a:p>
            <a:endParaRPr lang="uk-UA" dirty="0"/>
          </a:p>
        </p:txBody>
      </p:sp>
    </p:spTree>
    <p:extLst>
      <p:ext uri="{BB962C8B-B14F-4D97-AF65-F5344CB8AC3E}">
        <p14:creationId xmlns:p14="http://schemas.microsoft.com/office/powerpoint/2010/main" val="2950280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Місце для вмісту 5"/>
          <p:cNvSpPr>
            <a:spLocks noGrp="1"/>
          </p:cNvSpPr>
          <p:nvPr>
            <p:ph idx="1"/>
          </p:nvPr>
        </p:nvSpPr>
        <p:spPr>
          <a:xfrm>
            <a:off x="2379662" y="228600"/>
            <a:ext cx="8915400" cy="2228850"/>
          </a:xfrm>
        </p:spPr>
        <p:txBody>
          <a:bodyPr>
            <a:normAutofit fontScale="77500" lnSpcReduction="20000"/>
          </a:bodyPr>
          <a:lstStyle/>
          <a:p>
            <a:endParaRPr lang="uk-UA" dirty="0" smtClean="0"/>
          </a:p>
          <a:p>
            <a:r>
              <a:rPr lang="uk-UA" dirty="0" smtClean="0"/>
              <a:t>У заключенні хочу сказати, що </a:t>
            </a:r>
            <a:r>
              <a:rPr lang="uk-UA" dirty="0" smtClean="0"/>
              <a:t>цей проект спрямований на допомогу в активізація </a:t>
            </a:r>
            <a:r>
              <a:rPr lang="uk-UA" dirty="0"/>
              <a:t>громадськості, органів місцевого самоврядування, депутатів, голів вуличних комітетів щодо докорінної зміни відношення громадян до впровадження нової системи збору твердих побутових відходів шляхом роздільного збору за допомогою євро контейнерів та формування екологічної свідомості серед </a:t>
            </a:r>
            <a:r>
              <a:rPr lang="uk-UA" dirty="0" smtClean="0"/>
              <a:t>всіх категорій населення.</a:t>
            </a:r>
            <a:endParaRPr lang="uk-UA" dirty="0"/>
          </a:p>
          <a:p>
            <a:pPr lvl="0"/>
            <a:r>
              <a:rPr lang="uk-UA" altLang="uk-UA" dirty="0" smtClean="0">
                <a:solidFill>
                  <a:srgbClr val="212121"/>
                </a:solidFill>
              </a:rPr>
              <a:t>Давайте </a:t>
            </a:r>
            <a:r>
              <a:rPr lang="uk-UA" altLang="uk-UA" dirty="0">
                <a:solidFill>
                  <a:srgbClr val="212121"/>
                </a:solidFill>
              </a:rPr>
              <a:t>не будемо залишатися байдужими, і допоможемо </a:t>
            </a:r>
            <a:r>
              <a:rPr lang="uk-UA" altLang="uk-UA" dirty="0" smtClean="0">
                <a:solidFill>
                  <a:srgbClr val="212121"/>
                </a:solidFill>
              </a:rPr>
              <a:t>вирішити </a:t>
            </a:r>
            <a:r>
              <a:rPr lang="uk-UA" altLang="uk-UA" dirty="0">
                <a:solidFill>
                  <a:srgbClr val="212121"/>
                </a:solidFill>
              </a:rPr>
              <a:t>цю проблему спільними </a:t>
            </a:r>
            <a:r>
              <a:rPr lang="uk-UA" altLang="uk-UA" dirty="0" smtClean="0">
                <a:solidFill>
                  <a:srgbClr val="212121"/>
                </a:solidFill>
              </a:rPr>
              <a:t>зусиллями.</a:t>
            </a:r>
            <a:r>
              <a:rPr lang="uk-UA" dirty="0" smtClean="0"/>
              <a:t> </a:t>
            </a:r>
          </a:p>
          <a:p>
            <a:pPr marL="0" indent="0">
              <a:buNone/>
            </a:pPr>
            <a:r>
              <a:rPr lang="uk-UA" dirty="0" smtClean="0"/>
              <a:t>(</a:t>
            </a:r>
            <a:r>
              <a:rPr lang="en-US" dirty="0" smtClean="0"/>
              <a:t>P.S. </a:t>
            </a:r>
            <a:r>
              <a:rPr lang="uk-UA" dirty="0" smtClean="0"/>
              <a:t>Шкода </a:t>
            </a:r>
            <a:r>
              <a:rPr lang="uk-UA" dirty="0"/>
              <a:t>що дорогою додому моя дитина бачить такі </a:t>
            </a:r>
            <a:r>
              <a:rPr lang="uk-UA" dirty="0" smtClean="0"/>
              <a:t>пейзажі. На останньому фото смітник в 500 м від центра міста)</a:t>
            </a:r>
            <a:endParaRPr lang="uk-UA" dirty="0"/>
          </a:p>
          <a:p>
            <a:endParaRPr lang="uk-UA"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712" y="2798233"/>
            <a:ext cx="2944813" cy="3926418"/>
          </a:xfrm>
          <a:prstGeom prst="rect">
            <a:avLst/>
          </a:prstGeom>
        </p:spPr>
      </p:pic>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47796" y="2798233"/>
            <a:ext cx="2159530" cy="3926418"/>
          </a:xfrm>
          <a:prstGeom prst="rect">
            <a:avLst/>
          </a:prstGeom>
        </p:spPr>
      </p:pic>
      <p:pic>
        <p:nvPicPr>
          <p:cNvPr id="10" name="Рисунок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5925" y="2798233"/>
            <a:ext cx="2962275" cy="3949700"/>
          </a:xfrm>
          <a:prstGeom prst="rect">
            <a:avLst/>
          </a:prstGeom>
        </p:spPr>
      </p:pic>
    </p:spTree>
    <p:extLst>
      <p:ext uri="{BB962C8B-B14F-4D97-AF65-F5344CB8AC3E}">
        <p14:creationId xmlns:p14="http://schemas.microsoft.com/office/powerpoint/2010/main" val="3980497143"/>
      </p:ext>
    </p:extLst>
  </p:cSld>
  <p:clrMapOvr>
    <a:masterClrMapping/>
  </p:clrMapOvr>
</p:sld>
</file>

<file path=ppt/theme/theme1.xml><?xml version="1.0" encoding="utf-8"?>
<a:theme xmlns:a="http://schemas.openxmlformats.org/drawingml/2006/main" name="Пасмо">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312</TotalTime>
  <Words>383</Words>
  <Application>Microsoft Office PowerPoint</Application>
  <PresentationFormat>Широкий екран</PresentationFormat>
  <Paragraphs>53</Paragraphs>
  <Slides>9</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9</vt:i4>
      </vt:variant>
    </vt:vector>
  </HeadingPairs>
  <TitlesOfParts>
    <vt:vector size="13" baseType="lpstr">
      <vt:lpstr>Arial</vt:lpstr>
      <vt:lpstr>Century Gothic</vt:lpstr>
      <vt:lpstr>Wingdings 3</vt:lpstr>
      <vt:lpstr>Пасмо</vt:lpstr>
      <vt:lpstr>Сортування сміття для подальшої переробки</vt:lpstr>
      <vt:lpstr>Вступ</vt:lpstr>
      <vt:lpstr>Презентація PowerPoint</vt:lpstr>
      <vt:lpstr>Проблема</vt:lpstr>
      <vt:lpstr>Способи реалізації</vt:lpstr>
      <vt:lpstr>Способи реалізації існуючих полігонів ТПВ(технологія):</vt:lpstr>
      <vt:lpstr>Презентація PowerPoint</vt:lpstr>
      <vt:lpstr>Прогнози головних впливів(на суміжні сфери та інтереси різних суспільних груп)</vt:lpstr>
      <vt:lpstr>Презентація PowerPoint</vt:lpstr>
    </vt:vector>
  </TitlesOfParts>
  <Company>SOHO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Сортування та переробка сміття</dc:title>
  <dc:creator>Юлия Лысюк</dc:creator>
  <cp:lastModifiedBy>Юлия Лысюк</cp:lastModifiedBy>
  <cp:revision>22</cp:revision>
  <dcterms:created xsi:type="dcterms:W3CDTF">2019-05-10T18:47:02Z</dcterms:created>
  <dcterms:modified xsi:type="dcterms:W3CDTF">2019-05-16T11:58:48Z</dcterms:modified>
</cp:coreProperties>
</file>