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sldIdLst>
    <p:sldId id="256" r:id="rId2"/>
    <p:sldId id="273" r:id="rId3"/>
    <p:sldId id="262" r:id="rId4"/>
    <p:sldId id="258" r:id="rId5"/>
    <p:sldId id="275" r:id="rId6"/>
    <p:sldId id="261" r:id="rId7"/>
    <p:sldId id="267" r:id="rId8"/>
    <p:sldId id="274" r:id="rId9"/>
    <p:sldId id="269" r:id="rId10"/>
    <p:sldId id="270" r:id="rId11"/>
    <p:sldId id="271" r:id="rId12"/>
    <p:sldId id="272"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19" name="Footer Placeholder 18"/>
          <p:cNvSpPr>
            <a:spLocks noGrp="1"/>
          </p:cNvSpPr>
          <p:nvPr>
            <p:ph type="ftr" sz="quarter" idx="11"/>
          </p:nvPr>
        </p:nvSpPr>
        <p:spPr/>
        <p:txBody>
          <a:bodyPr/>
          <a:lstStyle/>
          <a:p>
            <a:endParaRPr lang="uk-UA"/>
          </a:p>
        </p:txBody>
      </p:sp>
      <p:sp>
        <p:nvSpPr>
          <p:cNvPr id="27" name="Slide Number Placeholder 26"/>
          <p:cNvSpPr>
            <a:spLocks noGrp="1"/>
          </p:cNvSpPr>
          <p:nvPr>
            <p:ph type="sldNum" sz="quarter" idx="12"/>
          </p:nvPr>
        </p:nvSpPr>
        <p:spPr/>
        <p:txBody>
          <a:bodyPr/>
          <a:lstStyle/>
          <a:p>
            <a:fld id="{C9BD255C-740D-4BFE-A60D-37750E3706A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9BD255C-740D-4BFE-A60D-37750E3706A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893959E6-847B-4937-8C3D-49CDB5BA4EF3}" type="datetimeFigureOut">
              <a:rPr lang="uk-UA" smtClean="0"/>
              <a:pPr/>
              <a:t>30.04.2018</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8077200" y="6356350"/>
            <a:ext cx="609600" cy="365125"/>
          </a:xfrm>
        </p:spPr>
        <p:txBody>
          <a:bodyPr/>
          <a:lstStyle/>
          <a:p>
            <a:fld id="{C9BD255C-740D-4BFE-A60D-37750E3706AB}" type="slidenum">
              <a:rPr lang="uk-UA" smtClean="0"/>
              <a:pPr/>
              <a:t>‹#›</a:t>
            </a:fld>
            <a:endParaRPr lang="uk-U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3959E6-847B-4937-8C3D-49CDB5BA4EF3}" type="datetimeFigureOut">
              <a:rPr lang="uk-UA" smtClean="0"/>
              <a:pPr/>
              <a:t>30.04.2018</a:t>
            </a:fld>
            <a:endParaRPr lang="uk-U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BD255C-740D-4BFE-A60D-37750E3706AB}" type="slidenum">
              <a:rPr lang="uk-UA" smtClean="0"/>
              <a:pPr/>
              <a:t>‹#›</a:t>
            </a:fld>
            <a:endParaRPr lang="uk-U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1268759"/>
            <a:ext cx="8458200" cy="3240361"/>
          </a:xfrm>
        </p:spPr>
        <p:txBody>
          <a:bodyPr>
            <a:normAutofit/>
          </a:bodyPr>
          <a:lstStyle/>
          <a:p>
            <a:pPr marL="182880" indent="0" algn="ctr">
              <a:buNone/>
            </a:pPr>
            <a:r>
              <a:rPr lang="ru-RU" sz="4800" dirty="0" err="1">
                <a:solidFill>
                  <a:schemeClr val="bg1"/>
                </a:solidFill>
              </a:rPr>
              <a:t>Економіко-правові</a:t>
            </a:r>
            <a:r>
              <a:rPr lang="ru-RU" sz="4800" dirty="0">
                <a:solidFill>
                  <a:schemeClr val="bg1"/>
                </a:solidFill>
              </a:rPr>
              <a:t> засади </a:t>
            </a:r>
            <a:r>
              <a:rPr lang="ru-RU" sz="4800" dirty="0" err="1">
                <a:solidFill>
                  <a:schemeClr val="bg1"/>
                </a:solidFill>
              </a:rPr>
              <a:t>завершення</a:t>
            </a:r>
            <a:r>
              <a:rPr lang="ru-RU" sz="4800" dirty="0">
                <a:solidFill>
                  <a:schemeClr val="bg1"/>
                </a:solidFill>
              </a:rPr>
              <a:t> </a:t>
            </a:r>
            <a:r>
              <a:rPr lang="ru-RU" sz="4800" dirty="0" err="1">
                <a:solidFill>
                  <a:schemeClr val="bg1"/>
                </a:solidFill>
              </a:rPr>
              <a:t>земельної</a:t>
            </a:r>
            <a:r>
              <a:rPr lang="ru-RU" sz="4800" dirty="0">
                <a:solidFill>
                  <a:schemeClr val="bg1"/>
                </a:solidFill>
              </a:rPr>
              <a:t> </a:t>
            </a:r>
            <a:r>
              <a:rPr lang="ru-RU" sz="4800" dirty="0" err="1">
                <a:solidFill>
                  <a:schemeClr val="bg1"/>
                </a:solidFill>
              </a:rPr>
              <a:t>реформи</a:t>
            </a:r>
            <a:r>
              <a:rPr lang="ru-RU" sz="4800" dirty="0">
                <a:solidFill>
                  <a:schemeClr val="bg1"/>
                </a:solidFill>
              </a:rPr>
              <a:t> в </a:t>
            </a:r>
            <a:r>
              <a:rPr lang="ru-RU" sz="4800" dirty="0" err="1">
                <a:solidFill>
                  <a:schemeClr val="bg1"/>
                </a:solidFill>
              </a:rPr>
              <a:t>Україні</a:t>
            </a:r>
            <a:endParaRPr lang="uk-UA" sz="4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343872"/>
          </a:xfrm>
        </p:spPr>
        <p:txBody>
          <a:bodyPr>
            <a:normAutofit fontScale="85000" lnSpcReduction="20000"/>
          </a:bodyPr>
          <a:lstStyle/>
          <a:p>
            <a:r>
              <a:rPr lang="uk-UA" dirty="0"/>
              <a:t>4. Гарантованість здійснення права власності на землю через взаємні зобов’язання держави, щодо невтручання у виробництво та реалізацію сільгосппродукції, надання дотацій сільськогосподарським виробникам у разі вжиття ними заходів пов’язаних з охороною земель, розвитку сільської місцевості, підвищення якості ґрунтів, шляхом витрачання необхідної частини отриманого прибутку на їх відновлення та охорону, дотримання сівозмін, розвитку тваринництва тощо.</a:t>
            </a:r>
          </a:p>
          <a:p>
            <a:endParaRPr lang="uk-UA" dirty="0"/>
          </a:p>
          <a:p>
            <a:r>
              <a:rPr lang="uk-UA" dirty="0" smtClean="0"/>
              <a:t>5</a:t>
            </a:r>
            <a:r>
              <a:rPr lang="uk-UA" dirty="0"/>
              <a:t>. Здійснення дієвого контролю за використанням та охороною земель на засадах </a:t>
            </a:r>
            <a:r>
              <a:rPr lang="uk-UA" dirty="0" smtClean="0"/>
              <a:t>публічно-приватного партнерства </a:t>
            </a:r>
            <a:r>
              <a:rPr lang="uk-UA" dirty="0"/>
              <a:t>та допомоги з боку держави через укладання договорів з метою забезпечення раціонального використання сільгоспугідь, відтворення якості ґрунтів, дотримання сівозмін, недопущення розвитку латифундій тощо.</a:t>
            </a:r>
          </a:p>
          <a:p>
            <a:endParaRPr lang="uk-UA" dirty="0"/>
          </a:p>
        </p:txBody>
      </p:sp>
    </p:spTree>
    <p:extLst>
      <p:ext uri="{BB962C8B-B14F-4D97-AF65-F5344CB8AC3E}">
        <p14:creationId xmlns:p14="http://schemas.microsoft.com/office/powerpoint/2010/main" val="3190170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703912"/>
          </a:xfrm>
        </p:spPr>
        <p:txBody>
          <a:bodyPr>
            <a:normAutofit/>
          </a:bodyPr>
          <a:lstStyle/>
          <a:p>
            <a:r>
              <a:rPr lang="uk-UA" dirty="0" smtClean="0"/>
              <a:t>6. </a:t>
            </a:r>
            <a:r>
              <a:rPr lang="uk-UA" dirty="0"/>
              <a:t>Фермерські господарства та сільськогосподарські кооперативи </a:t>
            </a:r>
            <a:r>
              <a:rPr lang="uk-UA" dirty="0" smtClean="0"/>
              <a:t>мають </a:t>
            </a:r>
            <a:r>
              <a:rPr lang="uk-UA" dirty="0"/>
              <a:t>отримати усілякі преференції від держави оскільки умовою їх роботи є особиста трудова участь.</a:t>
            </a:r>
          </a:p>
          <a:p>
            <a:r>
              <a:rPr lang="uk-UA" dirty="0" smtClean="0"/>
              <a:t>7. Функціонування </a:t>
            </a:r>
            <a:r>
              <a:rPr lang="uk-UA" dirty="0"/>
              <a:t>чітких програм як на державному так і на місцевому рівнях по  створенню фермерських господарств та сільськогосподарських кооперативів </a:t>
            </a:r>
            <a:r>
              <a:rPr lang="uk-UA" dirty="0" smtClean="0"/>
              <a:t>їх логістичного забезпечення; </a:t>
            </a:r>
            <a:r>
              <a:rPr lang="uk-UA" dirty="0"/>
              <a:t>сприяння у забезпеченні інфраструктури щодо реалізації сільськогосподарської продукції.</a:t>
            </a:r>
          </a:p>
          <a:p>
            <a:endParaRPr lang="uk-UA" dirty="0"/>
          </a:p>
          <a:p>
            <a:endParaRPr lang="uk-UA" dirty="0"/>
          </a:p>
        </p:txBody>
      </p:sp>
    </p:spTree>
    <p:extLst>
      <p:ext uri="{BB962C8B-B14F-4D97-AF65-F5344CB8AC3E}">
        <p14:creationId xmlns:p14="http://schemas.microsoft.com/office/powerpoint/2010/main" val="150292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764704"/>
            <a:ext cx="8229600" cy="5559896"/>
          </a:xfrm>
        </p:spPr>
        <p:txBody>
          <a:bodyPr>
            <a:normAutofit fontScale="70000" lnSpcReduction="20000"/>
          </a:bodyPr>
          <a:lstStyle/>
          <a:p>
            <a:pPr algn="ctr"/>
            <a:r>
              <a:rPr lang="uk-UA" b="1" dirty="0" smtClean="0"/>
              <a:t>За </a:t>
            </a:r>
            <a:r>
              <a:rPr lang="uk-UA" b="1" dirty="0"/>
              <a:t>таких умов право власності на землю буде виконувати свою соціальну функцію, що полягає в забезпеченні економічного зростання, зайнятості сільського населення, прийнятної екологічної обстановки, </a:t>
            </a:r>
            <a:r>
              <a:rPr lang="uk-UA" b="1" dirty="0" smtClean="0"/>
              <a:t>а </a:t>
            </a:r>
            <a:r>
              <a:rPr lang="uk-UA" b="1" dirty="0"/>
              <a:t>відтак, покращення демографічної ситуації, здоров’я населення, підвищення рівня життя в цілому</a:t>
            </a:r>
            <a:r>
              <a:rPr lang="uk-UA" b="1" dirty="0" smtClean="0"/>
              <a:t>.</a:t>
            </a:r>
          </a:p>
          <a:p>
            <a:pPr marL="0" indent="0" algn="ctr">
              <a:buNone/>
            </a:pPr>
            <a:endParaRPr lang="uk-UA" b="1" dirty="0" smtClean="0"/>
          </a:p>
          <a:p>
            <a:pPr marL="0" indent="0" algn="ctr">
              <a:buNone/>
            </a:pPr>
            <a:r>
              <a:rPr lang="uk-UA" b="1" dirty="0" smtClean="0"/>
              <a:t> </a:t>
            </a:r>
            <a:r>
              <a:rPr lang="uk-UA" sz="2900" b="1" dirty="0"/>
              <a:t>Період реалізації відповідних напрямків </a:t>
            </a:r>
            <a:r>
              <a:rPr lang="uk-UA" sz="2900" b="1" dirty="0" smtClean="0"/>
              <a:t>реформування земельних відносин складатиме 3-4 роки, і передбачатиме наступні кроки: </a:t>
            </a:r>
          </a:p>
          <a:p>
            <a:pPr algn="ctr"/>
            <a:r>
              <a:rPr lang="uk-UA" sz="2900" b="1" dirty="0" smtClean="0"/>
              <a:t>законодавчі зміни, щодо визначених </a:t>
            </a:r>
            <a:r>
              <a:rPr lang="uk-UA" sz="2900" b="1" dirty="0" err="1" smtClean="0"/>
              <a:t>пріорітетів</a:t>
            </a:r>
            <a:r>
              <a:rPr lang="uk-UA" sz="2900" b="1" dirty="0" smtClean="0"/>
              <a:t> у доступі до права власності на землю с/г призначення;</a:t>
            </a:r>
          </a:p>
          <a:p>
            <a:pPr algn="ctr"/>
            <a:r>
              <a:rPr lang="uk-UA" sz="2900" b="1" dirty="0" smtClean="0"/>
              <a:t> запуск державних </a:t>
            </a:r>
            <a:r>
              <a:rPr lang="uk-UA" sz="2900" b="1" dirty="0"/>
              <a:t>та місцевих </a:t>
            </a:r>
            <a:r>
              <a:rPr lang="uk-UA" sz="2900" b="1" dirty="0" smtClean="0"/>
              <a:t>програм по стимулюванню розвитку фермерських господарств та с/г кооперативів; </a:t>
            </a:r>
          </a:p>
          <a:p>
            <a:pPr algn="ctr"/>
            <a:r>
              <a:rPr lang="uk-UA" sz="2900" b="1" dirty="0" smtClean="0"/>
              <a:t>налагодження логістичного супроводу діяльності таких господарств; </a:t>
            </a:r>
          </a:p>
          <a:p>
            <a:pPr algn="ctr"/>
            <a:r>
              <a:rPr lang="uk-UA" sz="2900" b="1" dirty="0" smtClean="0"/>
              <a:t>звіт господарств щодо стану земель с/г призначення протягом 3-х річного терміну їх </a:t>
            </a:r>
            <a:r>
              <a:rPr lang="uk-UA" sz="2900" b="1" dirty="0" smtClean="0"/>
              <a:t>використання; </a:t>
            </a:r>
          </a:p>
          <a:p>
            <a:pPr algn="ctr"/>
            <a:r>
              <a:rPr lang="uk-UA" sz="2900" b="1" dirty="0" smtClean="0"/>
              <a:t>зайнятість сільського населення, </a:t>
            </a:r>
            <a:r>
              <a:rPr lang="uk-UA" sz="2900" b="1" dirty="0" smtClean="0"/>
              <a:t>  підвищення рівня доходів місцевих громад, покращення економічної та демографічної ситуації особливо на селі.</a:t>
            </a:r>
            <a:endParaRPr lang="uk-UA" sz="2900" b="1" dirty="0"/>
          </a:p>
          <a:p>
            <a:pPr algn="ctr"/>
            <a:endParaRPr lang="uk-UA" b="1" dirty="0" smtClean="0"/>
          </a:p>
          <a:p>
            <a:pPr algn="ctr"/>
            <a:endParaRPr lang="uk-UA" b="1" dirty="0"/>
          </a:p>
          <a:p>
            <a:endParaRPr lang="uk-UA" dirty="0"/>
          </a:p>
        </p:txBody>
      </p:sp>
    </p:spTree>
    <p:extLst>
      <p:ext uri="{BB962C8B-B14F-4D97-AF65-F5344CB8AC3E}">
        <p14:creationId xmlns:p14="http://schemas.microsoft.com/office/powerpoint/2010/main" val="169173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43000" y="731520"/>
            <a:ext cx="7677472" cy="5577800"/>
          </a:xfrm>
        </p:spPr>
        <p:txBody>
          <a:bodyPr>
            <a:normAutofit fontScale="92500" lnSpcReduction="20000"/>
          </a:bodyPr>
          <a:lstStyle/>
          <a:p>
            <a:pPr marL="45720" indent="0" algn="ctr">
              <a:buNone/>
            </a:pPr>
            <a:r>
              <a:rPr lang="uk-UA" sz="2800" b="1" dirty="0" smtClean="0"/>
              <a:t>Серед передумов земельної </a:t>
            </a:r>
            <a:r>
              <a:rPr lang="uk-UA" sz="2800" b="1" dirty="0"/>
              <a:t>реформи в Україні </a:t>
            </a:r>
            <a:r>
              <a:rPr lang="uk-UA" sz="2800" b="1" dirty="0" smtClean="0"/>
              <a:t>виділяють:</a:t>
            </a:r>
          </a:p>
          <a:p>
            <a:pPr>
              <a:buFont typeface="Wingdings" pitchFamily="2" charset="2"/>
              <a:buChar char="§"/>
            </a:pPr>
            <a:r>
              <a:rPr lang="uk-UA" dirty="0" smtClean="0"/>
              <a:t>повна </a:t>
            </a:r>
            <a:r>
              <a:rPr lang="uk-UA" dirty="0"/>
              <a:t>монополізація державою власності на землю, що фактично замінила проголошену націоналізацію </a:t>
            </a:r>
            <a:r>
              <a:rPr lang="uk-UA" dirty="0" smtClean="0"/>
              <a:t>землі;</a:t>
            </a:r>
          </a:p>
          <a:p>
            <a:pPr>
              <a:buFont typeface="Wingdings" pitchFamily="2" charset="2"/>
              <a:buChar char="§"/>
            </a:pPr>
            <a:r>
              <a:rPr lang="uk-UA" dirty="0" smtClean="0"/>
              <a:t> </a:t>
            </a:r>
            <a:r>
              <a:rPr lang="uk-UA" dirty="0"/>
              <a:t>відсутність плати за землю як одного із засобів збереження, відновлення та поліпшення природного стану земель країни</a:t>
            </a:r>
            <a:r>
              <a:rPr lang="uk-UA" dirty="0" smtClean="0"/>
              <a:t>;</a:t>
            </a:r>
          </a:p>
          <a:p>
            <a:pPr>
              <a:buFont typeface="Wingdings" pitchFamily="2" charset="2"/>
              <a:buChar char="§"/>
            </a:pPr>
            <a:r>
              <a:rPr lang="uk-UA" dirty="0" smtClean="0"/>
              <a:t> </a:t>
            </a:r>
            <a:r>
              <a:rPr lang="uk-UA" dirty="0"/>
              <a:t>відсутність у працівників мотивації до інтенсивної праці на землі, дбайливого відношення до неї як до основного засобу виробництва, операційної бази для розміщення поселень та продуктивних сил, місця, джерела та необхідної умови життєзабезпечення людини;</a:t>
            </a:r>
          </a:p>
          <a:p>
            <a:pPr>
              <a:buFont typeface="Wingdings" pitchFamily="2" charset="2"/>
              <a:buChar char="§"/>
            </a:pPr>
            <a:r>
              <a:rPr lang="uk-UA" dirty="0" smtClean="0"/>
              <a:t>екстенсивність ведення, сільського </a:t>
            </a:r>
            <a:r>
              <a:rPr lang="uk-UA" dirty="0"/>
              <a:t>господарства і, як наслідок, надмірна розораність </a:t>
            </a:r>
            <a:r>
              <a:rPr lang="uk-UA" dirty="0" smtClean="0"/>
              <a:t>земель. </a:t>
            </a:r>
            <a:endParaRPr lang="uk-UA" dirty="0"/>
          </a:p>
        </p:txBody>
      </p:sp>
    </p:spTree>
    <p:extLst>
      <p:ext uri="{BB962C8B-B14F-4D97-AF65-F5344CB8AC3E}">
        <p14:creationId xmlns:p14="http://schemas.microsoft.com/office/powerpoint/2010/main" val="329785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476672"/>
            <a:ext cx="8686800" cy="5603453"/>
          </a:xfrm>
          <a:prstGeom prst="rect">
            <a:avLst/>
          </a:prstGeom>
        </p:spPr>
        <p:txBody>
          <a:bodyPr>
            <a:normAutofit/>
          </a:bodyPr>
          <a:lstStyle/>
          <a:p>
            <a:pPr algn="ctr">
              <a:buFont typeface="Wingdings" pitchFamily="2" charset="2"/>
              <a:buChar char="§"/>
            </a:pPr>
            <a:endParaRPr lang="ru-RU" dirty="0"/>
          </a:p>
          <a:p>
            <a:pPr algn="ctr">
              <a:buFont typeface="Wingdings" pitchFamily="2" charset="2"/>
              <a:buChar char="§"/>
            </a:pPr>
            <a:r>
              <a:rPr lang="ru-RU" sz="2800" dirty="0" err="1" smtClean="0"/>
              <a:t>Земельна</a:t>
            </a:r>
            <a:r>
              <a:rPr lang="ru-RU" sz="2800" dirty="0" smtClean="0"/>
              <a:t> </a:t>
            </a:r>
            <a:r>
              <a:rPr lang="ru-RU" sz="2800" dirty="0"/>
              <a:t>реформа в </a:t>
            </a:r>
            <a:r>
              <a:rPr lang="ru-RU" sz="2800" dirty="0" err="1"/>
              <a:t>Україні</a:t>
            </a:r>
            <a:r>
              <a:rPr lang="ru-RU" sz="2800" dirty="0"/>
              <a:t> </a:t>
            </a:r>
            <a:r>
              <a:rPr lang="ru-RU" sz="2800" dirty="0" err="1"/>
              <a:t>стартувала</a:t>
            </a:r>
            <a:r>
              <a:rPr lang="ru-RU" sz="2800" dirty="0"/>
              <a:t> </a:t>
            </a:r>
            <a:r>
              <a:rPr lang="ru-RU" sz="2800" dirty="0" err="1"/>
              <a:t>відповідно</a:t>
            </a:r>
            <a:r>
              <a:rPr lang="ru-RU" sz="2800" dirty="0"/>
              <a:t> Постанови ВР </a:t>
            </a:r>
            <a:r>
              <a:rPr lang="ru-RU" sz="2800" dirty="0" err="1"/>
              <a:t>України</a:t>
            </a:r>
            <a:r>
              <a:rPr lang="ru-RU" sz="2800" dirty="0"/>
              <a:t> "Про </a:t>
            </a:r>
            <a:r>
              <a:rPr lang="ru-RU" sz="2800" dirty="0" err="1"/>
              <a:t>земельну</a:t>
            </a:r>
            <a:r>
              <a:rPr lang="ru-RU" sz="2800" dirty="0"/>
              <a:t> реформу" </a:t>
            </a:r>
            <a:r>
              <a:rPr lang="ru-RU" sz="2800" dirty="0" err="1"/>
              <a:t>від</a:t>
            </a:r>
            <a:r>
              <a:rPr lang="ru-RU" sz="2800" dirty="0"/>
              <a:t> 18 </a:t>
            </a:r>
            <a:r>
              <a:rPr lang="ru-RU" sz="2800" dirty="0" err="1"/>
              <a:t>грудня</a:t>
            </a:r>
            <a:r>
              <a:rPr lang="ru-RU" sz="2800" dirty="0"/>
              <a:t> 1990 </a:t>
            </a:r>
            <a:r>
              <a:rPr lang="ru-RU" sz="2800" dirty="0" smtClean="0"/>
              <a:t>року, як </a:t>
            </a:r>
            <a:r>
              <a:rPr lang="ru-RU" sz="2800" dirty="0" err="1" smtClean="0"/>
              <a:t>частина</a:t>
            </a:r>
            <a:r>
              <a:rPr lang="ru-RU" sz="2800" dirty="0" smtClean="0"/>
              <a:t> </a:t>
            </a:r>
            <a:r>
              <a:rPr lang="ru-RU" sz="2800" dirty="0" err="1" smtClean="0"/>
              <a:t>економічної</a:t>
            </a:r>
            <a:r>
              <a:rPr lang="ru-RU" sz="2800" dirty="0" smtClean="0"/>
              <a:t> </a:t>
            </a:r>
            <a:r>
              <a:rPr lang="ru-RU" sz="2800" dirty="0" err="1" smtClean="0"/>
              <a:t>реформи</a:t>
            </a:r>
            <a:r>
              <a:rPr lang="ru-RU" sz="2800" dirty="0" smtClean="0"/>
              <a:t>.</a:t>
            </a:r>
            <a:endParaRPr lang="ru-RU" sz="2800" dirty="0"/>
          </a:p>
          <a:p>
            <a:pPr marL="0" indent="0" algn="ctr">
              <a:buNone/>
            </a:pPr>
            <a:endParaRPr lang="ru-RU" sz="2800" dirty="0"/>
          </a:p>
          <a:p>
            <a:pPr algn="ctr">
              <a:buFont typeface="Wingdings" pitchFamily="2" charset="2"/>
              <a:buChar char="§"/>
            </a:pPr>
            <a:r>
              <a:rPr lang="ru-RU" sz="2800" dirty="0" smtClean="0"/>
              <a:t>Одним </a:t>
            </a:r>
            <a:r>
              <a:rPr lang="ru-RU" sz="2800" dirty="0" err="1"/>
              <a:t>із</a:t>
            </a:r>
            <a:r>
              <a:rPr lang="ru-RU" sz="2800" dirty="0"/>
              <a:t> </a:t>
            </a:r>
            <a:r>
              <a:rPr lang="ru-RU" sz="2800" dirty="0" err="1"/>
              <a:t>ключових</a:t>
            </a:r>
            <a:r>
              <a:rPr lang="ru-RU" sz="2800" dirty="0"/>
              <a:t> </a:t>
            </a:r>
            <a:r>
              <a:rPr lang="ru-RU" sz="2800" dirty="0" err="1"/>
              <a:t>завдань</a:t>
            </a:r>
            <a:r>
              <a:rPr lang="ru-RU" sz="2800" dirty="0"/>
              <a:t> </a:t>
            </a:r>
            <a:r>
              <a:rPr lang="ru-RU" sz="2800" dirty="0" err="1"/>
              <a:t>земельної</a:t>
            </a:r>
            <a:r>
              <a:rPr lang="ru-RU" sz="2800" dirty="0"/>
              <a:t> </a:t>
            </a:r>
            <a:r>
              <a:rPr lang="ru-RU" sz="2800" dirty="0" err="1"/>
              <a:t>реформи</a:t>
            </a:r>
            <a:r>
              <a:rPr lang="ru-RU" sz="2800" dirty="0"/>
              <a:t> став </a:t>
            </a:r>
            <a:r>
              <a:rPr lang="ru-RU" sz="2800" dirty="0" err="1"/>
              <a:t>пошук</a:t>
            </a:r>
            <a:r>
              <a:rPr lang="ru-RU" sz="2800" dirty="0"/>
              <a:t> реального </a:t>
            </a:r>
            <a:r>
              <a:rPr lang="ru-RU" sz="2800" dirty="0" err="1"/>
              <a:t>ефективного</a:t>
            </a:r>
            <a:r>
              <a:rPr lang="ru-RU" sz="2800" dirty="0"/>
              <a:t> </a:t>
            </a:r>
            <a:r>
              <a:rPr lang="ru-RU" sz="2800" dirty="0" err="1"/>
              <a:t>власника</a:t>
            </a:r>
            <a:r>
              <a:rPr lang="ru-RU" sz="2800" dirty="0"/>
              <a:t> господаря на </a:t>
            </a:r>
            <a:r>
              <a:rPr lang="ru-RU" sz="2800" dirty="0" err="1"/>
              <a:t>землі</a:t>
            </a:r>
            <a:r>
              <a:rPr lang="ru-RU" sz="2800" dirty="0" smtClean="0"/>
              <a:t>.</a:t>
            </a:r>
          </a:p>
          <a:p>
            <a:pPr algn="ctr">
              <a:buFont typeface="Wingdings" pitchFamily="2" charset="2"/>
              <a:buChar char="§"/>
            </a:pPr>
            <a:endParaRPr lang="ru-RU" sz="2800" dirty="0"/>
          </a:p>
          <a:p>
            <a:endParaRPr lang="uk-UA" dirty="0"/>
          </a:p>
        </p:txBody>
      </p:sp>
    </p:spTree>
    <p:extLst>
      <p:ext uri="{BB962C8B-B14F-4D97-AF65-F5344CB8AC3E}">
        <p14:creationId xmlns:p14="http://schemas.microsoft.com/office/powerpoint/2010/main" val="3130667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04800" y="908720"/>
            <a:ext cx="8686800" cy="5616624"/>
          </a:xfrm>
          <a:prstGeom prst="rect">
            <a:avLst/>
          </a:prstGeom>
        </p:spPr>
        <p:txBody>
          <a:bodyPr>
            <a:noAutofit/>
          </a:bodyPr>
          <a:lstStyle/>
          <a:p>
            <a:pPr marL="0" indent="0" algn="ctr">
              <a:buNone/>
            </a:pPr>
            <a:r>
              <a:rPr lang="ru-RU" sz="2800" b="1" dirty="0" err="1"/>
              <a:t>Наслідком</a:t>
            </a:r>
            <a:r>
              <a:rPr lang="ru-RU" sz="2800" b="1" dirty="0"/>
              <a:t> </a:t>
            </a:r>
            <a:r>
              <a:rPr lang="ru-RU" sz="2800" b="1" dirty="0" err="1"/>
              <a:t>земельної</a:t>
            </a:r>
            <a:r>
              <a:rPr lang="ru-RU" sz="2800" b="1" dirty="0"/>
              <a:t> </a:t>
            </a:r>
            <a:r>
              <a:rPr lang="ru-RU" sz="2800" b="1" dirty="0" err="1"/>
              <a:t>реформи</a:t>
            </a:r>
            <a:r>
              <a:rPr lang="ru-RU" sz="2800" b="1" dirty="0"/>
              <a:t> на </a:t>
            </a:r>
            <a:r>
              <a:rPr lang="ru-RU" sz="2800" b="1" dirty="0" err="1"/>
              <a:t>сьогоднішній</a:t>
            </a:r>
            <a:r>
              <a:rPr lang="ru-RU" sz="2800" b="1" dirty="0"/>
              <a:t> день </a:t>
            </a:r>
            <a:r>
              <a:rPr lang="ru-RU" sz="2800" b="1" dirty="0" smtClean="0"/>
              <a:t>є:</a:t>
            </a:r>
          </a:p>
          <a:p>
            <a:pPr algn="ctr"/>
            <a:r>
              <a:rPr lang="ru-RU" sz="1800" b="1" dirty="0" smtClean="0"/>
              <a:t> </a:t>
            </a:r>
            <a:r>
              <a:rPr lang="ru-RU" sz="1800" b="1" dirty="0"/>
              <a:t>передача земель у </a:t>
            </a:r>
            <a:r>
              <a:rPr lang="ru-RU" sz="1800" b="1" dirty="0" err="1"/>
              <a:t>власність</a:t>
            </a:r>
            <a:r>
              <a:rPr lang="ru-RU" sz="1800" b="1" dirty="0"/>
              <a:t> </a:t>
            </a:r>
            <a:r>
              <a:rPr lang="ru-RU" sz="1800" b="1" dirty="0" err="1"/>
              <a:t>колишніх</a:t>
            </a:r>
            <a:r>
              <a:rPr lang="ru-RU" sz="1800" b="1" dirty="0"/>
              <a:t> </a:t>
            </a:r>
            <a:r>
              <a:rPr lang="ru-RU" sz="1800" b="1" dirty="0" err="1"/>
              <a:t>членів</a:t>
            </a:r>
            <a:r>
              <a:rPr lang="ru-RU" sz="1800" b="1" dirty="0"/>
              <a:t> </a:t>
            </a:r>
            <a:r>
              <a:rPr lang="ru-RU" sz="1800" b="1" dirty="0" err="1"/>
              <a:t>колективних</a:t>
            </a:r>
            <a:r>
              <a:rPr lang="ru-RU" sz="1800" b="1" dirty="0"/>
              <a:t> </a:t>
            </a:r>
            <a:r>
              <a:rPr lang="ru-RU" sz="1800" b="1" dirty="0" err="1"/>
              <a:t>підприємств</a:t>
            </a:r>
            <a:r>
              <a:rPr lang="ru-RU" sz="1800" b="1" dirty="0"/>
              <a:t>, </a:t>
            </a:r>
            <a:r>
              <a:rPr lang="ru-RU" sz="1800" b="1" dirty="0" err="1"/>
              <a:t>які</a:t>
            </a:r>
            <a:r>
              <a:rPr lang="ru-RU" sz="1800" b="1" dirty="0"/>
              <a:t> </a:t>
            </a:r>
            <a:r>
              <a:rPr lang="ru-RU" sz="1800" b="1" dirty="0" err="1"/>
              <a:t>фактично</a:t>
            </a:r>
            <a:r>
              <a:rPr lang="ru-RU" sz="1800" b="1" dirty="0"/>
              <a:t> </a:t>
            </a:r>
            <a:r>
              <a:rPr lang="ru-RU" sz="1800" b="1" dirty="0" err="1"/>
              <a:t>усунуті</a:t>
            </a:r>
            <a:r>
              <a:rPr lang="ru-RU" sz="1800" b="1" dirty="0"/>
              <a:t> </a:t>
            </a:r>
            <a:r>
              <a:rPr lang="ru-RU" sz="1800" b="1" dirty="0" err="1"/>
              <a:t>від</a:t>
            </a:r>
            <a:r>
              <a:rPr lang="ru-RU" sz="1800" b="1" dirty="0"/>
              <a:t> </a:t>
            </a:r>
            <a:r>
              <a:rPr lang="ru-RU" sz="1800" b="1" dirty="0" err="1"/>
              <a:t>обробітку</a:t>
            </a:r>
            <a:r>
              <a:rPr lang="ru-RU" sz="1800" b="1" dirty="0"/>
              <a:t> земель; </a:t>
            </a:r>
            <a:endParaRPr lang="ru-RU" sz="1800" b="1" dirty="0" smtClean="0"/>
          </a:p>
          <a:p>
            <a:pPr algn="ctr"/>
            <a:r>
              <a:rPr lang="ru-RU" sz="1800" b="1" dirty="0" err="1" smtClean="0"/>
              <a:t>мораторій</a:t>
            </a:r>
            <a:r>
              <a:rPr lang="ru-RU" sz="1800" b="1" dirty="0" smtClean="0"/>
              <a:t> </a:t>
            </a:r>
            <a:r>
              <a:rPr lang="ru-RU" sz="1800" b="1" dirty="0"/>
              <a:t>на продаж </a:t>
            </a:r>
            <a:r>
              <a:rPr lang="ru-RU" sz="1800" b="1" dirty="0" err="1"/>
              <a:t>сільськогосподарських</a:t>
            </a:r>
            <a:r>
              <a:rPr lang="ru-RU" sz="1800" b="1" dirty="0"/>
              <a:t> земель, </a:t>
            </a:r>
            <a:r>
              <a:rPr lang="ru-RU" sz="1800" b="1" dirty="0" err="1"/>
              <a:t>що</a:t>
            </a:r>
            <a:r>
              <a:rPr lang="ru-RU" sz="1800" b="1" dirty="0"/>
              <a:t> </a:t>
            </a:r>
            <a:r>
              <a:rPr lang="ru-RU" sz="1800" b="1" dirty="0" err="1"/>
              <a:t>перешкоджає</a:t>
            </a:r>
            <a:r>
              <a:rPr lang="ru-RU" sz="1800" b="1" dirty="0"/>
              <a:t> </a:t>
            </a:r>
            <a:r>
              <a:rPr lang="ru-RU" sz="1800" b="1" dirty="0" err="1"/>
              <a:t>доступі</a:t>
            </a:r>
            <a:r>
              <a:rPr lang="ru-RU" sz="1800" b="1" dirty="0"/>
              <a:t> до </a:t>
            </a:r>
            <a:r>
              <a:rPr lang="ru-RU" sz="1800" b="1" dirty="0" err="1"/>
              <a:t>землі</a:t>
            </a:r>
            <a:r>
              <a:rPr lang="ru-RU" sz="1800" b="1" dirty="0"/>
              <a:t> </a:t>
            </a:r>
            <a:r>
              <a:rPr lang="ru-RU" sz="1800" b="1" dirty="0" err="1"/>
              <a:t>справжнього</a:t>
            </a:r>
            <a:r>
              <a:rPr lang="ru-RU" sz="1800" b="1" dirty="0"/>
              <a:t> </a:t>
            </a:r>
            <a:r>
              <a:rPr lang="ru-RU" sz="1800" b="1" dirty="0" err="1"/>
              <a:t>власника</a:t>
            </a:r>
            <a:r>
              <a:rPr lang="ru-RU" sz="1800" b="1" dirty="0"/>
              <a:t>; </a:t>
            </a:r>
            <a:endParaRPr lang="ru-RU" sz="1800" b="1" dirty="0" smtClean="0"/>
          </a:p>
          <a:p>
            <a:pPr algn="ctr"/>
            <a:r>
              <a:rPr lang="ru-RU" sz="1800" b="1" dirty="0" err="1" smtClean="0"/>
              <a:t>переважне</a:t>
            </a:r>
            <a:r>
              <a:rPr lang="ru-RU" sz="1800" b="1" dirty="0" smtClean="0"/>
              <a:t> </a:t>
            </a:r>
            <a:r>
              <a:rPr lang="ru-RU" sz="1800" b="1" dirty="0" err="1"/>
              <a:t>функціонування</a:t>
            </a:r>
            <a:r>
              <a:rPr lang="ru-RU" sz="1800" b="1" dirty="0"/>
              <a:t> в аграрному </a:t>
            </a:r>
            <a:r>
              <a:rPr lang="ru-RU" sz="1800" b="1" dirty="0" err="1"/>
              <a:t>секторі</a:t>
            </a:r>
            <a:r>
              <a:rPr lang="ru-RU" sz="1800" b="1" dirty="0"/>
              <a:t> </a:t>
            </a:r>
            <a:r>
              <a:rPr lang="ru-RU" sz="1800" b="1" dirty="0" err="1"/>
              <a:t>господарських</a:t>
            </a:r>
            <a:r>
              <a:rPr lang="ru-RU" sz="1800" b="1" dirty="0"/>
              <a:t> </a:t>
            </a:r>
            <a:r>
              <a:rPr lang="ru-RU" sz="1800" b="1" dirty="0" err="1"/>
              <a:t>товариств</a:t>
            </a:r>
            <a:r>
              <a:rPr lang="ru-RU" sz="1800" b="1" dirty="0"/>
              <a:t>, </a:t>
            </a:r>
            <a:r>
              <a:rPr lang="ru-RU" sz="1800" b="1" dirty="0" err="1"/>
              <a:t>що</a:t>
            </a:r>
            <a:r>
              <a:rPr lang="ru-RU" sz="1800" b="1" dirty="0"/>
              <a:t> </a:t>
            </a:r>
            <a:r>
              <a:rPr lang="ru-RU" sz="1800" b="1" dirty="0" err="1"/>
              <a:t>засновані</a:t>
            </a:r>
            <a:r>
              <a:rPr lang="ru-RU" sz="1800" b="1" dirty="0"/>
              <a:t> на </a:t>
            </a:r>
            <a:r>
              <a:rPr lang="ru-RU" sz="1800" b="1" dirty="0" err="1"/>
              <a:t>майновій</a:t>
            </a:r>
            <a:r>
              <a:rPr lang="ru-RU" sz="1800" b="1" dirty="0"/>
              <a:t> </a:t>
            </a:r>
            <a:r>
              <a:rPr lang="ru-RU" sz="1800" b="1" dirty="0" err="1"/>
              <a:t>участі</a:t>
            </a:r>
            <a:r>
              <a:rPr lang="ru-RU" sz="1800" b="1" dirty="0"/>
              <a:t>; </a:t>
            </a:r>
            <a:endParaRPr lang="ru-RU" sz="1800" b="1" dirty="0" smtClean="0"/>
          </a:p>
          <a:p>
            <a:pPr algn="ctr"/>
            <a:r>
              <a:rPr lang="ru-RU" sz="1800" b="1" dirty="0" err="1" smtClean="0"/>
              <a:t>усунення</a:t>
            </a:r>
            <a:r>
              <a:rPr lang="ru-RU" sz="1800" b="1" dirty="0" smtClean="0"/>
              <a:t> </a:t>
            </a:r>
            <a:r>
              <a:rPr lang="ru-RU" sz="1800" b="1" dirty="0" err="1"/>
              <a:t>працівників</a:t>
            </a:r>
            <a:r>
              <a:rPr lang="ru-RU" sz="1800" b="1" dirty="0"/>
              <a:t> таких </a:t>
            </a:r>
            <a:r>
              <a:rPr lang="ru-RU" sz="1800" b="1" dirty="0" err="1"/>
              <a:t>підприємств</a:t>
            </a:r>
            <a:r>
              <a:rPr lang="ru-RU" sz="1800" b="1" dirty="0"/>
              <a:t> </a:t>
            </a:r>
            <a:r>
              <a:rPr lang="ru-RU" sz="1800" b="1" dirty="0" err="1"/>
              <a:t>від</a:t>
            </a:r>
            <a:r>
              <a:rPr lang="ru-RU" sz="1800" b="1" dirty="0"/>
              <a:t> </a:t>
            </a:r>
            <a:r>
              <a:rPr lang="ru-RU" sz="1800" b="1" dirty="0" err="1"/>
              <a:t>управління</a:t>
            </a:r>
            <a:r>
              <a:rPr lang="ru-RU" sz="1800" b="1" dirty="0"/>
              <a:t> ними; </a:t>
            </a:r>
            <a:endParaRPr lang="ru-RU" sz="1800" b="1" dirty="0" smtClean="0"/>
          </a:p>
          <a:p>
            <a:pPr algn="ctr"/>
            <a:r>
              <a:rPr lang="ru-RU" sz="1800" b="1" dirty="0" err="1" smtClean="0"/>
              <a:t>фактично</a:t>
            </a:r>
            <a:r>
              <a:rPr lang="ru-RU" sz="1800" b="1" dirty="0" smtClean="0"/>
              <a:t> </a:t>
            </a:r>
            <a:r>
              <a:rPr lang="ru-RU" sz="1800" b="1" dirty="0" err="1"/>
              <a:t>єдина</a:t>
            </a:r>
            <a:r>
              <a:rPr lang="ru-RU" sz="1800" b="1" dirty="0"/>
              <a:t> форма </a:t>
            </a:r>
            <a:r>
              <a:rPr lang="ru-RU" sz="1800" b="1" dirty="0" err="1"/>
              <a:t>використання</a:t>
            </a:r>
            <a:r>
              <a:rPr lang="ru-RU" sz="1800" b="1" dirty="0"/>
              <a:t> </a:t>
            </a:r>
            <a:r>
              <a:rPr lang="ru-RU" sz="1800" b="1" dirty="0" err="1"/>
              <a:t>землі</a:t>
            </a:r>
            <a:r>
              <a:rPr lang="ru-RU" sz="1800" b="1" dirty="0"/>
              <a:t> на </a:t>
            </a:r>
            <a:r>
              <a:rPr lang="ru-RU" sz="1800" b="1" dirty="0" err="1"/>
              <a:t>умовах</a:t>
            </a:r>
            <a:r>
              <a:rPr lang="ru-RU" sz="1800" b="1" dirty="0"/>
              <a:t> </a:t>
            </a:r>
            <a:r>
              <a:rPr lang="ru-RU" sz="1800" b="1" dirty="0" err="1"/>
              <a:t>оренди</a:t>
            </a:r>
            <a:r>
              <a:rPr lang="ru-RU" sz="1800" b="1" dirty="0"/>
              <a:t>, </a:t>
            </a:r>
            <a:r>
              <a:rPr lang="ru-RU" sz="1800" b="1" dirty="0" err="1"/>
              <a:t>що</a:t>
            </a:r>
            <a:r>
              <a:rPr lang="ru-RU" sz="1800" b="1" dirty="0"/>
              <a:t> </a:t>
            </a:r>
            <a:r>
              <a:rPr lang="ru-RU" sz="1800" b="1" dirty="0" err="1"/>
              <a:t>передбачає</a:t>
            </a:r>
            <a:r>
              <a:rPr lang="ru-RU" sz="1800" b="1" dirty="0"/>
              <a:t> </a:t>
            </a:r>
            <a:r>
              <a:rPr lang="ru-RU" sz="1800" b="1" dirty="0" err="1"/>
              <a:t>строковий</a:t>
            </a:r>
            <a:r>
              <a:rPr lang="ru-RU" sz="1800" b="1" dirty="0"/>
              <a:t> характер (5-10р.), </a:t>
            </a:r>
            <a:r>
              <a:rPr lang="ru-RU" sz="1800" b="1" dirty="0" err="1"/>
              <a:t>внесення</a:t>
            </a:r>
            <a:r>
              <a:rPr lang="ru-RU" sz="1800" b="1" dirty="0"/>
              <a:t> </a:t>
            </a:r>
            <a:r>
              <a:rPr lang="ru-RU" sz="1800" b="1" dirty="0" err="1"/>
              <a:t>орендної</a:t>
            </a:r>
            <a:r>
              <a:rPr lang="ru-RU" sz="1800" b="1" dirty="0"/>
              <a:t> плати, </a:t>
            </a:r>
            <a:r>
              <a:rPr lang="ru-RU" sz="1800" b="1" dirty="0" err="1"/>
              <a:t>розмежування</a:t>
            </a:r>
            <a:r>
              <a:rPr lang="ru-RU" sz="1800" b="1" dirty="0"/>
              <a:t> </a:t>
            </a:r>
            <a:r>
              <a:rPr lang="ru-RU" sz="1800" b="1" dirty="0" err="1"/>
              <a:t>орендаря</a:t>
            </a:r>
            <a:r>
              <a:rPr lang="ru-RU" sz="1800" b="1" dirty="0"/>
              <a:t> і фактичного </a:t>
            </a:r>
            <a:r>
              <a:rPr lang="ru-RU" sz="1800" b="1" dirty="0" err="1"/>
              <a:t>трударя</a:t>
            </a:r>
            <a:r>
              <a:rPr lang="ru-RU" sz="1800" b="1" dirty="0"/>
              <a:t> на </a:t>
            </a:r>
            <a:r>
              <a:rPr lang="ru-RU" sz="1800" b="1" dirty="0" err="1"/>
              <a:t>землі</a:t>
            </a:r>
            <a:r>
              <a:rPr lang="ru-RU" sz="1800" b="1" dirty="0" smtClean="0"/>
              <a:t>.</a:t>
            </a:r>
          </a:p>
          <a:p>
            <a:pPr algn="ctr"/>
            <a:r>
              <a:rPr lang="ru-RU" sz="1800" b="1" dirty="0"/>
              <a:t>Стан </a:t>
            </a:r>
            <a:r>
              <a:rPr lang="ru-RU" sz="1800" b="1" dirty="0" err="1"/>
              <a:t>земельних</a:t>
            </a:r>
            <a:r>
              <a:rPr lang="ru-RU" sz="1800" b="1" dirty="0"/>
              <a:t> </a:t>
            </a:r>
            <a:r>
              <a:rPr lang="ru-RU" sz="1800" b="1" dirty="0" err="1"/>
              <a:t>ресурсів</a:t>
            </a:r>
            <a:r>
              <a:rPr lang="ru-RU" sz="1800" b="1" dirty="0"/>
              <a:t> </a:t>
            </a:r>
            <a:r>
              <a:rPr lang="ru-RU" sz="1800" b="1" dirty="0" err="1"/>
              <a:t>України</a:t>
            </a:r>
            <a:r>
              <a:rPr lang="ru-RU" sz="1800" b="1" dirty="0"/>
              <a:t> </a:t>
            </a:r>
            <a:r>
              <a:rPr lang="ru-RU" sz="1800" b="1" dirty="0" err="1"/>
              <a:t>близький</a:t>
            </a:r>
            <a:r>
              <a:rPr lang="ru-RU" sz="1800" b="1" dirty="0"/>
              <a:t>  до  критичного.  На </a:t>
            </a:r>
            <a:r>
              <a:rPr lang="ru-RU" sz="1800" b="1" dirty="0" err="1"/>
              <a:t>всій</a:t>
            </a:r>
            <a:r>
              <a:rPr lang="ru-RU" sz="1800" b="1" dirty="0"/>
              <a:t> </a:t>
            </a:r>
            <a:r>
              <a:rPr lang="ru-RU" sz="1800" b="1" dirty="0" err="1"/>
              <a:t>території</a:t>
            </a:r>
            <a:r>
              <a:rPr lang="ru-RU" sz="1800" b="1" dirty="0"/>
              <a:t> </a:t>
            </a:r>
            <a:r>
              <a:rPr lang="ru-RU" sz="1800" b="1" dirty="0" err="1"/>
              <a:t>поширені</a:t>
            </a:r>
            <a:r>
              <a:rPr lang="ru-RU" sz="1800" b="1" dirty="0"/>
              <a:t> </a:t>
            </a:r>
            <a:r>
              <a:rPr lang="ru-RU" sz="1800" b="1" dirty="0" err="1"/>
              <a:t>процеси</a:t>
            </a:r>
            <a:r>
              <a:rPr lang="ru-RU" sz="1800" b="1" dirty="0"/>
              <a:t> </a:t>
            </a:r>
            <a:r>
              <a:rPr lang="ru-RU" sz="1800" b="1" dirty="0" err="1"/>
              <a:t>деградації</a:t>
            </a:r>
            <a:r>
              <a:rPr lang="ru-RU" sz="1800" b="1" dirty="0"/>
              <a:t>  земель,  </a:t>
            </a:r>
            <a:r>
              <a:rPr lang="ru-RU" sz="1800" b="1" dirty="0" err="1"/>
              <a:t>серед</a:t>
            </a:r>
            <a:r>
              <a:rPr lang="ru-RU" sz="1800" b="1" dirty="0"/>
              <a:t> </a:t>
            </a:r>
            <a:r>
              <a:rPr lang="ru-RU" sz="1800" b="1" dirty="0" err="1"/>
              <a:t>яких</a:t>
            </a:r>
            <a:r>
              <a:rPr lang="ru-RU" sz="1800" b="1" dirty="0"/>
              <a:t>   </a:t>
            </a:r>
            <a:r>
              <a:rPr lang="ru-RU" sz="1800" b="1" dirty="0" err="1"/>
              <a:t>найбільш</a:t>
            </a:r>
            <a:r>
              <a:rPr lang="ru-RU" sz="1800" b="1" dirty="0"/>
              <a:t>   </a:t>
            </a:r>
            <a:r>
              <a:rPr lang="ru-RU" sz="1800" b="1" dirty="0" err="1"/>
              <a:t>масштабними</a:t>
            </a:r>
            <a:r>
              <a:rPr lang="ru-RU" sz="1800" b="1" dirty="0"/>
              <a:t>  є  </a:t>
            </a:r>
            <a:r>
              <a:rPr lang="ru-RU" sz="1800" b="1" dirty="0" err="1"/>
              <a:t>ерозія</a:t>
            </a:r>
            <a:r>
              <a:rPr lang="ru-RU" sz="1800" b="1" dirty="0"/>
              <a:t>  (</a:t>
            </a:r>
            <a:r>
              <a:rPr lang="ru-RU" sz="1800" b="1" dirty="0" err="1"/>
              <a:t>близько</a:t>
            </a:r>
            <a:r>
              <a:rPr lang="ru-RU" sz="1800" b="1" dirty="0"/>
              <a:t>  57,5  </a:t>
            </a:r>
            <a:r>
              <a:rPr lang="ru-RU" sz="1800" b="1" dirty="0" err="1"/>
              <a:t>відсотка</a:t>
            </a:r>
            <a:r>
              <a:rPr lang="ru-RU" sz="1800" b="1" dirty="0"/>
              <a:t> </a:t>
            </a:r>
            <a:r>
              <a:rPr lang="ru-RU" sz="1800" b="1" dirty="0" err="1"/>
              <a:t>території</a:t>
            </a:r>
            <a:r>
              <a:rPr lang="ru-RU" sz="1800" b="1" dirty="0"/>
              <a:t>),  </a:t>
            </a:r>
            <a:r>
              <a:rPr lang="ru-RU" sz="1800" b="1" dirty="0" err="1"/>
              <a:t>забруднення</a:t>
            </a:r>
            <a:r>
              <a:rPr lang="ru-RU" sz="1800" b="1" dirty="0"/>
              <a:t>   (</a:t>
            </a:r>
            <a:r>
              <a:rPr lang="ru-RU" sz="1800" b="1" dirty="0" err="1"/>
              <a:t>близько</a:t>
            </a:r>
            <a:r>
              <a:rPr lang="ru-RU" sz="1800" b="1" dirty="0"/>
              <a:t>   20   </a:t>
            </a:r>
            <a:r>
              <a:rPr lang="ru-RU" sz="1800" b="1" dirty="0" err="1"/>
              <a:t>відсотків</a:t>
            </a:r>
            <a:r>
              <a:rPr lang="ru-RU" sz="1800" b="1" dirty="0"/>
              <a:t>   </a:t>
            </a:r>
            <a:r>
              <a:rPr lang="ru-RU" sz="1800" b="1" dirty="0" err="1"/>
              <a:t>території</a:t>
            </a:r>
            <a:r>
              <a:rPr lang="ru-RU" sz="1800" b="1" dirty="0"/>
              <a:t>), </a:t>
            </a:r>
            <a:r>
              <a:rPr lang="ru-RU" sz="1800" b="1" dirty="0" err="1"/>
              <a:t>підтоплення</a:t>
            </a:r>
            <a:r>
              <a:rPr lang="ru-RU" sz="1800" b="1" dirty="0"/>
              <a:t>  (</a:t>
            </a:r>
            <a:r>
              <a:rPr lang="ru-RU" sz="1800" b="1" dirty="0" err="1"/>
              <a:t>близько</a:t>
            </a:r>
            <a:r>
              <a:rPr lang="ru-RU" sz="1800" b="1" dirty="0"/>
              <a:t>  12 </a:t>
            </a:r>
            <a:r>
              <a:rPr lang="ru-RU" sz="1800" b="1" dirty="0" err="1"/>
              <a:t>відсотків</a:t>
            </a:r>
            <a:r>
              <a:rPr lang="ru-RU" sz="1800" b="1" dirty="0"/>
              <a:t> </a:t>
            </a:r>
            <a:r>
              <a:rPr lang="ru-RU" sz="1800" b="1" dirty="0" err="1"/>
              <a:t>території</a:t>
            </a:r>
            <a:r>
              <a:rPr lang="ru-RU" sz="1800" b="1" dirty="0"/>
              <a:t>). </a:t>
            </a:r>
            <a:endParaRPr lang="ru-RU" sz="1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77500" lnSpcReduction="20000"/>
          </a:bodyPr>
          <a:lstStyle/>
          <a:p>
            <a:r>
              <a:rPr lang="ru-RU" dirty="0"/>
              <a:t>Як </a:t>
            </a:r>
            <a:r>
              <a:rPr lang="ru-RU" dirty="0" err="1"/>
              <a:t>відзначається</a:t>
            </a:r>
            <a:r>
              <a:rPr lang="ru-RU" dirty="0"/>
              <a:t> у </a:t>
            </a:r>
            <a:r>
              <a:rPr lang="ru-RU" dirty="0" err="1"/>
              <a:t>Стратегії</a:t>
            </a:r>
            <a:r>
              <a:rPr lang="ru-RU" dirty="0"/>
              <a:t>, </a:t>
            </a:r>
            <a:r>
              <a:rPr lang="ru-RU" dirty="0" err="1"/>
              <a:t>реформування</a:t>
            </a:r>
            <a:r>
              <a:rPr lang="ru-RU" dirty="0"/>
              <a:t> </a:t>
            </a:r>
            <a:r>
              <a:rPr lang="ru-RU" dirty="0" err="1"/>
              <a:t>земельних</a:t>
            </a:r>
            <a:r>
              <a:rPr lang="ru-RU" dirty="0"/>
              <a:t> </a:t>
            </a:r>
            <a:r>
              <a:rPr lang="ru-RU" dirty="0" err="1"/>
              <a:t>відносин</a:t>
            </a:r>
            <a:r>
              <a:rPr lang="ru-RU" dirty="0"/>
              <a:t> (Постанова КМУ </a:t>
            </a:r>
            <a:r>
              <a:rPr lang="ru-RU" dirty="0" err="1"/>
              <a:t>від</a:t>
            </a:r>
            <a:r>
              <a:rPr lang="ru-RU" dirty="0"/>
              <a:t> 7 </a:t>
            </a:r>
            <a:r>
              <a:rPr lang="ru-RU" dirty="0" err="1"/>
              <a:t>червня</a:t>
            </a:r>
            <a:r>
              <a:rPr lang="ru-RU" dirty="0"/>
              <a:t> 2017 р. № 413 ) </a:t>
            </a:r>
            <a:r>
              <a:rPr lang="ru-RU" dirty="0" err="1"/>
              <a:t>започатковане</a:t>
            </a:r>
            <a:r>
              <a:rPr lang="ru-RU" dirty="0"/>
              <a:t> у 1991 </a:t>
            </a:r>
            <a:r>
              <a:rPr lang="ru-RU" dirty="0" err="1"/>
              <a:t>році</a:t>
            </a:r>
            <a:r>
              <a:rPr lang="ru-RU" dirty="0"/>
              <a:t> не </a:t>
            </a:r>
            <a:r>
              <a:rPr lang="ru-RU" dirty="0" err="1"/>
              <a:t>досягло</a:t>
            </a:r>
            <a:r>
              <a:rPr lang="ru-RU" dirty="0"/>
              <a:t> </a:t>
            </a:r>
            <a:r>
              <a:rPr lang="ru-RU" dirty="0" err="1"/>
              <a:t>основної</a:t>
            </a:r>
            <a:r>
              <a:rPr lang="ru-RU" dirty="0"/>
              <a:t> мети </a:t>
            </a:r>
            <a:r>
              <a:rPr lang="ru-RU" dirty="0" err="1"/>
              <a:t>земельної</a:t>
            </a:r>
            <a:r>
              <a:rPr lang="ru-RU" dirty="0"/>
              <a:t> </a:t>
            </a:r>
            <a:r>
              <a:rPr lang="ru-RU" dirty="0" err="1"/>
              <a:t>реформи</a:t>
            </a:r>
            <a:r>
              <a:rPr lang="ru-RU" dirty="0"/>
              <a:t> - </a:t>
            </a:r>
            <a:r>
              <a:rPr lang="ru-RU" dirty="0" err="1"/>
              <a:t>передачі</a:t>
            </a:r>
            <a:r>
              <a:rPr lang="ru-RU" dirty="0"/>
              <a:t> </a:t>
            </a:r>
            <a:r>
              <a:rPr lang="ru-RU" dirty="0" err="1"/>
              <a:t>землі</a:t>
            </a:r>
            <a:r>
              <a:rPr lang="ru-RU" dirty="0"/>
              <a:t> </a:t>
            </a:r>
            <a:r>
              <a:rPr lang="ru-RU" dirty="0" err="1"/>
              <a:t>ефективному</a:t>
            </a:r>
            <a:r>
              <a:rPr lang="ru-RU" dirty="0"/>
              <a:t> </a:t>
            </a:r>
            <a:r>
              <a:rPr lang="ru-RU" dirty="0" err="1"/>
              <a:t>власнику</a:t>
            </a:r>
            <a:r>
              <a:rPr lang="ru-RU" dirty="0"/>
              <a:t> та </a:t>
            </a:r>
            <a:r>
              <a:rPr lang="ru-RU" dirty="0" err="1"/>
              <a:t>запровадження</a:t>
            </a:r>
            <a:r>
              <a:rPr lang="ru-RU" dirty="0"/>
              <a:t> </a:t>
            </a:r>
            <a:r>
              <a:rPr lang="ru-RU" dirty="0" err="1"/>
              <a:t>еколого-економічної</a:t>
            </a:r>
            <a:r>
              <a:rPr lang="ru-RU" dirty="0"/>
              <a:t> </a:t>
            </a:r>
            <a:r>
              <a:rPr lang="ru-RU" dirty="0" err="1"/>
              <a:t>моделі</a:t>
            </a:r>
            <a:r>
              <a:rPr lang="ru-RU" dirty="0"/>
              <a:t> </a:t>
            </a:r>
            <a:r>
              <a:rPr lang="ru-RU" dirty="0" err="1"/>
              <a:t>господарювання</a:t>
            </a:r>
            <a:r>
              <a:rPr lang="ru-RU" dirty="0"/>
              <a:t>. </a:t>
            </a:r>
          </a:p>
          <a:p>
            <a:r>
              <a:rPr lang="ru-RU" b="1" dirty="0" err="1"/>
              <a:t>Концентрація</a:t>
            </a:r>
            <a:r>
              <a:rPr lang="ru-RU" b="1" dirty="0"/>
              <a:t> земель </a:t>
            </a:r>
            <a:r>
              <a:rPr lang="ru-RU" b="1" dirty="0" err="1"/>
              <a:t>сільськогосподарського</a:t>
            </a:r>
            <a:r>
              <a:rPr lang="ru-RU" b="1" dirty="0"/>
              <a:t> </a:t>
            </a:r>
            <a:r>
              <a:rPr lang="ru-RU" b="1" dirty="0" err="1"/>
              <a:t>призначення</a:t>
            </a:r>
            <a:r>
              <a:rPr lang="ru-RU" b="1" dirty="0"/>
              <a:t> в </a:t>
            </a:r>
            <a:r>
              <a:rPr lang="ru-RU" b="1" dirty="0" err="1"/>
              <a:t>орендарів</a:t>
            </a:r>
            <a:r>
              <a:rPr lang="ru-RU" b="1" dirty="0"/>
              <a:t>, як </a:t>
            </a:r>
            <a:r>
              <a:rPr lang="ru-RU" b="1" dirty="0" err="1"/>
              <a:t>відмічається</a:t>
            </a:r>
            <a:r>
              <a:rPr lang="ru-RU" b="1" dirty="0"/>
              <a:t> в тому ж </a:t>
            </a:r>
            <a:r>
              <a:rPr lang="ru-RU" b="1" dirty="0" err="1"/>
              <a:t>документі</a:t>
            </a:r>
            <a:r>
              <a:rPr lang="ru-RU" b="1" dirty="0"/>
              <a:t>, </a:t>
            </a:r>
            <a:r>
              <a:rPr lang="ru-RU" b="1" dirty="0" err="1"/>
              <a:t>призведе</a:t>
            </a:r>
            <a:r>
              <a:rPr lang="ru-RU" b="1" dirty="0"/>
              <a:t> </a:t>
            </a:r>
            <a:r>
              <a:rPr lang="ru-RU" b="1" dirty="0" err="1"/>
              <a:t>найближчим</a:t>
            </a:r>
            <a:r>
              <a:rPr lang="ru-RU" b="1" dirty="0"/>
              <a:t> часом до </a:t>
            </a:r>
            <a:r>
              <a:rPr lang="ru-RU" b="1" dirty="0" err="1"/>
              <a:t>виснаження</a:t>
            </a:r>
            <a:r>
              <a:rPr lang="ru-RU" b="1" dirty="0"/>
              <a:t> </a:t>
            </a:r>
            <a:r>
              <a:rPr lang="ru-RU" b="1" dirty="0" err="1"/>
              <a:t>значної</a:t>
            </a:r>
            <a:r>
              <a:rPr lang="ru-RU" b="1" dirty="0"/>
              <a:t> </a:t>
            </a:r>
            <a:r>
              <a:rPr lang="ru-RU" b="1" dirty="0" err="1"/>
              <a:t>частини</a:t>
            </a:r>
            <a:r>
              <a:rPr lang="ru-RU" b="1" dirty="0"/>
              <a:t> </a:t>
            </a:r>
            <a:r>
              <a:rPr lang="ru-RU" b="1" dirty="0" err="1"/>
              <a:t>найбільш</a:t>
            </a:r>
            <a:r>
              <a:rPr lang="ru-RU" b="1" dirty="0"/>
              <a:t> </a:t>
            </a:r>
            <a:r>
              <a:rPr lang="ru-RU" b="1" dirty="0" err="1"/>
              <a:t>родючих</a:t>
            </a:r>
            <a:r>
              <a:rPr lang="ru-RU" b="1" dirty="0"/>
              <a:t> земель, </a:t>
            </a:r>
            <a:r>
              <a:rPr lang="ru-RU" b="1" dirty="0" err="1"/>
              <a:t>переданих</a:t>
            </a:r>
            <a:r>
              <a:rPr lang="ru-RU" b="1" dirty="0"/>
              <a:t> в </a:t>
            </a:r>
            <a:r>
              <a:rPr lang="ru-RU" b="1" dirty="0" err="1"/>
              <a:t>оренду</a:t>
            </a:r>
            <a:r>
              <a:rPr lang="ru-RU" b="1" dirty="0"/>
              <a:t>. </a:t>
            </a:r>
          </a:p>
          <a:p>
            <a:r>
              <a:rPr lang="ru-RU" dirty="0"/>
              <a:t>Так, за </a:t>
            </a:r>
            <a:r>
              <a:rPr lang="ru-RU" dirty="0" err="1"/>
              <a:t>останні</a:t>
            </a:r>
            <a:r>
              <a:rPr lang="ru-RU" dirty="0"/>
              <a:t> 20 </a:t>
            </a:r>
            <a:r>
              <a:rPr lang="ru-RU" dirty="0" err="1"/>
              <a:t>років</a:t>
            </a:r>
            <a:r>
              <a:rPr lang="ru-RU" dirty="0"/>
              <a:t> у </a:t>
            </a:r>
            <a:r>
              <a:rPr lang="ru-RU" dirty="0" err="1"/>
              <a:t>середньому</a:t>
            </a:r>
            <a:r>
              <a:rPr lang="ru-RU" dirty="0"/>
              <a:t> по </a:t>
            </a:r>
            <a:r>
              <a:rPr lang="ru-RU" dirty="0" err="1"/>
              <a:t>Україні</a:t>
            </a:r>
            <a:r>
              <a:rPr lang="ru-RU" dirty="0"/>
              <a:t> </a:t>
            </a:r>
            <a:r>
              <a:rPr lang="ru-RU" dirty="0" err="1"/>
              <a:t>вміст</a:t>
            </a:r>
            <a:r>
              <a:rPr lang="ru-RU" dirty="0"/>
              <a:t> гумусу </a:t>
            </a:r>
            <a:r>
              <a:rPr lang="ru-RU" dirty="0" err="1"/>
              <a:t>зменшився</a:t>
            </a:r>
            <a:r>
              <a:rPr lang="ru-RU" dirty="0"/>
              <a:t> на 0,22 </a:t>
            </a:r>
            <a:r>
              <a:rPr lang="ru-RU" dirty="0" err="1"/>
              <a:t>відсотка</a:t>
            </a:r>
            <a:r>
              <a:rPr lang="ru-RU" dirty="0"/>
              <a:t> в </a:t>
            </a:r>
            <a:r>
              <a:rPr lang="ru-RU" dirty="0" err="1"/>
              <a:t>абсолютних</a:t>
            </a:r>
            <a:r>
              <a:rPr lang="ru-RU" dirty="0"/>
              <a:t> величинах, </a:t>
            </a:r>
            <a:r>
              <a:rPr lang="ru-RU" dirty="0" err="1"/>
              <a:t>що</a:t>
            </a:r>
            <a:r>
              <a:rPr lang="ru-RU" dirty="0"/>
              <a:t> є </a:t>
            </a:r>
            <a:r>
              <a:rPr lang="ru-RU" dirty="0" err="1"/>
              <a:t>значним</a:t>
            </a:r>
            <a:r>
              <a:rPr lang="ru-RU" dirty="0"/>
              <a:t> </a:t>
            </a:r>
            <a:r>
              <a:rPr lang="ru-RU" dirty="0" err="1"/>
              <a:t>відхиленням</a:t>
            </a:r>
            <a:r>
              <a:rPr lang="ru-RU" dirty="0"/>
              <a:t>, </a:t>
            </a:r>
            <a:r>
              <a:rPr lang="ru-RU" dirty="0" err="1"/>
              <a:t>оскільки</a:t>
            </a:r>
            <a:r>
              <a:rPr lang="ru-RU" dirty="0"/>
              <a:t> для </a:t>
            </a:r>
            <a:r>
              <a:rPr lang="ru-RU" dirty="0" err="1"/>
              <a:t>його</a:t>
            </a:r>
            <a:r>
              <a:rPr lang="ru-RU" dirty="0"/>
              <a:t> </a:t>
            </a:r>
            <a:r>
              <a:rPr lang="ru-RU" dirty="0" err="1"/>
              <a:t>збільшення</a:t>
            </a:r>
            <a:r>
              <a:rPr lang="ru-RU" dirty="0"/>
              <a:t> в </a:t>
            </a:r>
            <a:r>
              <a:rPr lang="ru-RU" dirty="0" err="1"/>
              <a:t>ґрунті</a:t>
            </a:r>
            <a:r>
              <a:rPr lang="ru-RU" dirty="0"/>
              <a:t> на 0,1 </a:t>
            </a:r>
            <a:r>
              <a:rPr lang="ru-RU" dirty="0" err="1"/>
              <a:t>відсотка</a:t>
            </a:r>
            <a:r>
              <a:rPr lang="ru-RU" dirty="0"/>
              <a:t> в </a:t>
            </a:r>
            <a:r>
              <a:rPr lang="ru-RU" dirty="0" err="1"/>
              <a:t>природних</a:t>
            </a:r>
            <a:r>
              <a:rPr lang="ru-RU" dirty="0"/>
              <a:t> </a:t>
            </a:r>
            <a:r>
              <a:rPr lang="ru-RU" dirty="0" err="1"/>
              <a:t>умовах</a:t>
            </a:r>
            <a:r>
              <a:rPr lang="ru-RU" dirty="0"/>
              <a:t> </a:t>
            </a:r>
            <a:r>
              <a:rPr lang="ru-RU" dirty="0" err="1"/>
              <a:t>необхідно</a:t>
            </a:r>
            <a:r>
              <a:rPr lang="ru-RU" dirty="0"/>
              <a:t> 25-30 </a:t>
            </a:r>
            <a:r>
              <a:rPr lang="ru-RU" dirty="0" err="1"/>
              <a:t>років</a:t>
            </a:r>
            <a:r>
              <a:rPr lang="ru-RU" dirty="0" smtClean="0"/>
              <a:t>.</a:t>
            </a:r>
          </a:p>
          <a:p>
            <a:r>
              <a:rPr lang="ru-RU" dirty="0" err="1"/>
              <a:t>Іншим</a:t>
            </a:r>
            <a:r>
              <a:rPr lang="ru-RU" dirty="0"/>
              <a:t> </a:t>
            </a:r>
            <a:r>
              <a:rPr lang="ru-RU" dirty="0" err="1"/>
              <a:t>негативним</a:t>
            </a:r>
            <a:r>
              <a:rPr lang="ru-RU" dirty="0"/>
              <a:t> </a:t>
            </a:r>
            <a:r>
              <a:rPr lang="ru-RU" dirty="0" err="1"/>
              <a:t>наслідком</a:t>
            </a:r>
            <a:r>
              <a:rPr lang="ru-RU" dirty="0"/>
              <a:t> </a:t>
            </a:r>
            <a:r>
              <a:rPr lang="ru-RU" dirty="0" err="1"/>
              <a:t>земельної</a:t>
            </a:r>
            <a:r>
              <a:rPr lang="ru-RU" dirty="0"/>
              <a:t> </a:t>
            </a:r>
            <a:r>
              <a:rPr lang="ru-RU" dirty="0" err="1"/>
              <a:t>реформи</a:t>
            </a:r>
            <a:r>
              <a:rPr lang="ru-RU" dirty="0"/>
              <a:t> є </a:t>
            </a:r>
            <a:r>
              <a:rPr lang="ru-RU" dirty="0" err="1"/>
              <a:t>соціальна</a:t>
            </a:r>
            <a:r>
              <a:rPr lang="ru-RU" dirty="0"/>
              <a:t> катастрофа на </a:t>
            </a:r>
            <a:r>
              <a:rPr lang="ru-RU" dirty="0" err="1"/>
              <a:t>селі</a:t>
            </a:r>
            <a:r>
              <a:rPr lang="ru-RU" dirty="0"/>
              <a:t>, </a:t>
            </a:r>
            <a:r>
              <a:rPr lang="ru-RU" dirty="0" err="1"/>
              <a:t>що</a:t>
            </a:r>
            <a:r>
              <a:rPr lang="ru-RU" dirty="0"/>
              <a:t> </a:t>
            </a:r>
            <a:r>
              <a:rPr lang="ru-RU" dirty="0" err="1"/>
              <a:t>призвела</a:t>
            </a:r>
            <a:r>
              <a:rPr lang="ru-RU" dirty="0"/>
              <a:t> до </a:t>
            </a:r>
            <a:r>
              <a:rPr lang="ru-RU" dirty="0" err="1"/>
              <a:t>вимирання</a:t>
            </a:r>
            <a:r>
              <a:rPr lang="ru-RU" dirty="0"/>
              <a:t> </a:t>
            </a:r>
            <a:r>
              <a:rPr lang="ru-RU" dirty="0" err="1"/>
              <a:t>сіл</a:t>
            </a:r>
            <a:r>
              <a:rPr lang="ru-RU" dirty="0"/>
              <a:t>, </a:t>
            </a:r>
            <a:r>
              <a:rPr lang="ru-RU" dirty="0" err="1"/>
              <a:t>відсутності</a:t>
            </a:r>
            <a:r>
              <a:rPr lang="ru-RU" dirty="0"/>
              <a:t> </a:t>
            </a:r>
            <a:r>
              <a:rPr lang="ru-RU" dirty="0" err="1"/>
              <a:t>зайнятості</a:t>
            </a:r>
            <a:r>
              <a:rPr lang="ru-RU" dirty="0"/>
              <a:t> в </a:t>
            </a:r>
            <a:r>
              <a:rPr lang="ru-RU" dirty="0" err="1"/>
              <a:t>сільській</a:t>
            </a:r>
            <a:r>
              <a:rPr lang="ru-RU" dirty="0"/>
              <a:t> </a:t>
            </a:r>
            <a:r>
              <a:rPr lang="ru-RU" dirty="0" err="1"/>
              <a:t>місцевості</a:t>
            </a:r>
            <a:r>
              <a:rPr lang="ru-RU" dirty="0"/>
              <a:t>, </a:t>
            </a:r>
            <a:r>
              <a:rPr lang="ru-RU" dirty="0" err="1"/>
              <a:t>незадовільного</a:t>
            </a:r>
            <a:r>
              <a:rPr lang="ru-RU" dirty="0"/>
              <a:t> стану </a:t>
            </a:r>
            <a:r>
              <a:rPr lang="ru-RU" dirty="0" err="1"/>
              <a:t>інфраструктури</a:t>
            </a:r>
            <a:r>
              <a:rPr lang="ru-RU" dirty="0"/>
              <a:t>, </a:t>
            </a:r>
            <a:r>
              <a:rPr lang="ru-RU" dirty="0" err="1"/>
              <a:t>негативної</a:t>
            </a:r>
            <a:r>
              <a:rPr lang="ru-RU" dirty="0"/>
              <a:t> </a:t>
            </a:r>
            <a:r>
              <a:rPr lang="ru-RU" dirty="0" err="1"/>
              <a:t>демографічної</a:t>
            </a:r>
            <a:r>
              <a:rPr lang="ru-RU" dirty="0"/>
              <a:t> </a:t>
            </a:r>
            <a:r>
              <a:rPr lang="ru-RU" dirty="0" err="1"/>
              <a:t>динаміки</a:t>
            </a:r>
            <a:r>
              <a:rPr lang="ru-RU" dirty="0"/>
              <a:t>. Так, за роки </a:t>
            </a:r>
            <a:r>
              <a:rPr lang="ru-RU" dirty="0" err="1"/>
              <a:t>незалежності</a:t>
            </a:r>
            <a:r>
              <a:rPr lang="ru-RU" dirty="0"/>
              <a:t> з </a:t>
            </a:r>
            <a:r>
              <a:rPr lang="ru-RU" dirty="0" err="1"/>
              <a:t>мапи</a:t>
            </a:r>
            <a:r>
              <a:rPr lang="ru-RU" dirty="0"/>
              <a:t> </a:t>
            </a:r>
            <a:r>
              <a:rPr lang="ru-RU" dirty="0" err="1"/>
              <a:t>України</a:t>
            </a:r>
            <a:r>
              <a:rPr lang="ru-RU" dirty="0"/>
              <a:t> </a:t>
            </a:r>
            <a:r>
              <a:rPr lang="ru-RU" dirty="0" err="1"/>
              <a:t>зникло</a:t>
            </a:r>
            <a:r>
              <a:rPr lang="ru-RU" dirty="0"/>
              <a:t> </a:t>
            </a:r>
            <a:r>
              <a:rPr lang="ru-RU" dirty="0" err="1"/>
              <a:t>близько</a:t>
            </a:r>
            <a:r>
              <a:rPr lang="ru-RU" dirty="0"/>
              <a:t> 700 </a:t>
            </a:r>
            <a:r>
              <a:rPr lang="ru-RU" dirty="0" err="1"/>
              <a:t>сільських</a:t>
            </a:r>
            <a:r>
              <a:rPr lang="ru-RU" dirty="0"/>
              <a:t> </a:t>
            </a:r>
            <a:r>
              <a:rPr lang="ru-RU" dirty="0" err="1"/>
              <a:t>населених</a:t>
            </a:r>
            <a:r>
              <a:rPr lang="ru-RU" dirty="0"/>
              <a:t> </a:t>
            </a:r>
            <a:r>
              <a:rPr lang="ru-RU" dirty="0" err="1"/>
              <a:t>пунктів</a:t>
            </a:r>
            <a:r>
              <a:rPr lang="ru-RU" dirty="0"/>
              <a:t>, </a:t>
            </a:r>
            <a:r>
              <a:rPr lang="ru-RU" dirty="0" err="1"/>
              <a:t>переважно</a:t>
            </a:r>
            <a:r>
              <a:rPr lang="ru-RU" dirty="0"/>
              <a:t> у </a:t>
            </a:r>
            <a:r>
              <a:rPr lang="ru-RU" dirty="0" err="1"/>
              <a:t>зв’язку</a:t>
            </a:r>
            <a:r>
              <a:rPr lang="ru-RU" dirty="0"/>
              <a:t> з </a:t>
            </a:r>
            <a:r>
              <a:rPr lang="ru-RU" dirty="0" err="1"/>
              <a:t>відсутністю</a:t>
            </a:r>
            <a:r>
              <a:rPr lang="ru-RU" dirty="0"/>
              <a:t> у них </a:t>
            </a:r>
            <a:r>
              <a:rPr lang="ru-RU" dirty="0" err="1"/>
              <a:t>жителів</a:t>
            </a:r>
            <a:endParaRPr lang="ru-RU" dirty="0"/>
          </a:p>
          <a:p>
            <a:endParaRPr lang="ru-RU" dirty="0"/>
          </a:p>
          <a:p>
            <a:endParaRPr lang="uk-UA" dirty="0"/>
          </a:p>
        </p:txBody>
      </p:sp>
    </p:spTree>
    <p:extLst>
      <p:ext uri="{BB962C8B-B14F-4D97-AF65-F5344CB8AC3E}">
        <p14:creationId xmlns:p14="http://schemas.microsoft.com/office/powerpoint/2010/main" val="296006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08112"/>
          </a:xfrm>
        </p:spPr>
        <p:txBody>
          <a:bodyPr>
            <a:normAutofit fontScale="90000"/>
          </a:bodyPr>
          <a:lstStyle/>
          <a:p>
            <a:pPr algn="ctr"/>
            <a:r>
              <a:rPr lang="uk-UA" dirty="0" smtClean="0"/>
              <a:t>Вартість землі станом  на 2017р.</a:t>
            </a:r>
            <a:endParaRPr lang="uk-UA"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62322" y="1628801"/>
            <a:ext cx="7398110" cy="46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099592"/>
          </a:xfrm>
        </p:spPr>
        <p:txBody>
          <a:bodyPr>
            <a:noAutofit/>
          </a:bodyPr>
          <a:lstStyle/>
          <a:p>
            <a:r>
              <a:rPr lang="ru-RU" sz="2800" b="1" dirty="0" err="1"/>
              <a:t>Порівняльна</a:t>
            </a:r>
            <a:r>
              <a:rPr lang="ru-RU" sz="2800" b="1" dirty="0"/>
              <a:t> характеристика стану </a:t>
            </a:r>
            <a:r>
              <a:rPr lang="ru-RU" sz="2800" b="1" dirty="0" err="1"/>
              <a:t>землекористування</a:t>
            </a:r>
            <a:r>
              <a:rPr lang="ru-RU" sz="2800" b="1" dirty="0"/>
              <a:t> в </a:t>
            </a:r>
            <a:r>
              <a:rPr lang="ru-RU" sz="2800" b="1" dirty="0" err="1"/>
              <a:t>європейських</a:t>
            </a:r>
            <a:r>
              <a:rPr lang="ru-RU" sz="2800" b="1" dirty="0"/>
              <a:t> </a:t>
            </a:r>
            <a:r>
              <a:rPr lang="ru-RU" sz="2800" b="1" dirty="0" err="1"/>
              <a:t>країнах</a:t>
            </a:r>
            <a:r>
              <a:rPr lang="ru-RU" sz="2800" b="1" dirty="0"/>
              <a:t> та </a:t>
            </a:r>
            <a:r>
              <a:rPr lang="ru-RU" sz="2800" b="1" dirty="0" err="1"/>
              <a:t>Україні</a:t>
            </a:r>
            <a:endParaRPr lang="uk-UA" sz="28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42922" y="1935163"/>
            <a:ext cx="6858156"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6469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normAutofit fontScale="77500" lnSpcReduction="20000"/>
          </a:bodyPr>
          <a:lstStyle/>
          <a:p>
            <a:pPr marL="0" indent="0" algn="ctr">
              <a:buNone/>
            </a:pPr>
            <a:r>
              <a:rPr lang="uk-UA" b="1" dirty="0" smtClean="0"/>
              <a:t>         З </a:t>
            </a:r>
            <a:r>
              <a:rPr lang="uk-UA" b="1" dirty="0"/>
              <a:t>врахуванням наявного стану речей </a:t>
            </a:r>
            <a:r>
              <a:rPr lang="uk-UA" b="1" dirty="0" smtClean="0"/>
              <a:t>та позитивного європейського досвіду функціонування аграрного сектору економіки земельна </a:t>
            </a:r>
            <a:r>
              <a:rPr lang="uk-UA" b="1" dirty="0"/>
              <a:t>реформа спроможна забезпечити прогресивний економічний розвиток і досягнення високих соціальних стандартів якості життя за умови утвердження і реалізації з боку держави засад соціальної функції права власності на землю:</a:t>
            </a:r>
          </a:p>
          <a:p>
            <a:endParaRPr lang="uk-UA" dirty="0"/>
          </a:p>
          <a:p>
            <a:r>
              <a:rPr lang="uk-UA" dirty="0"/>
              <a:t>1. </a:t>
            </a:r>
            <a:r>
              <a:rPr lang="uk-UA" dirty="0" smtClean="0"/>
              <a:t>Реальне забезпечення </a:t>
            </a:r>
            <a:r>
              <a:rPr lang="uk-UA" dirty="0"/>
              <a:t>соціально-справедливого розподілу і перерозподілу землі у процесі земельної реформи, шляхом поєднання власника землі і хлібороба в одній особі, що включатиме переважне право </a:t>
            </a:r>
            <a:r>
              <a:rPr lang="uk-UA" dirty="0" smtClean="0"/>
              <a:t>безоплатного одержання або купівлі </a:t>
            </a:r>
            <a:r>
              <a:rPr lang="uk-UA" dirty="0"/>
              <a:t>земель с/г призначання (особливо державної власності) громадянами, які проживають та працюють в межах відповідних територіальних одиниць, мають досвід роботи в сільському господарстві або відповідну фахову освіту та спроможні займатися сільськогосподарським виробництвом, користуються відповідною земельною ділянкою або виступають суміжним землекористувачем; </a:t>
            </a:r>
            <a:endParaRPr lang="uk-UA" dirty="0" smtClean="0"/>
          </a:p>
          <a:p>
            <a:endParaRPr lang="uk-UA" dirty="0"/>
          </a:p>
          <a:p>
            <a:endParaRPr lang="uk-UA" dirty="0"/>
          </a:p>
          <a:p>
            <a:endParaRPr lang="uk-UA" dirty="0"/>
          </a:p>
        </p:txBody>
      </p:sp>
    </p:spTree>
    <p:extLst>
      <p:ext uri="{BB962C8B-B14F-4D97-AF65-F5344CB8AC3E}">
        <p14:creationId xmlns:p14="http://schemas.microsoft.com/office/powerpoint/2010/main" val="329742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343872"/>
          </a:xfrm>
        </p:spPr>
        <p:txBody>
          <a:bodyPr>
            <a:normAutofit fontScale="92500" lnSpcReduction="20000"/>
          </a:bodyPr>
          <a:lstStyle/>
          <a:p>
            <a:r>
              <a:rPr lang="ru-RU" dirty="0"/>
              <a:t>2. </a:t>
            </a:r>
            <a:r>
              <a:rPr lang="ru-RU" dirty="0" err="1"/>
              <a:t>Визначення</a:t>
            </a:r>
            <a:r>
              <a:rPr lang="ru-RU" dirty="0"/>
              <a:t> максимального </a:t>
            </a:r>
            <a:r>
              <a:rPr lang="ru-RU" dirty="0" err="1"/>
              <a:t>розміру</a:t>
            </a:r>
            <a:r>
              <a:rPr lang="ru-RU" dirty="0"/>
              <a:t> </a:t>
            </a:r>
            <a:r>
              <a:rPr lang="ru-RU" dirty="0" err="1"/>
              <a:t>сільськогосподарських</a:t>
            </a:r>
            <a:r>
              <a:rPr lang="ru-RU" dirty="0"/>
              <a:t> </a:t>
            </a:r>
            <a:r>
              <a:rPr lang="ru-RU" dirty="0" err="1"/>
              <a:t>угідь</a:t>
            </a:r>
            <a:r>
              <a:rPr lang="ru-RU" dirty="0"/>
              <a:t>, </a:t>
            </a:r>
            <a:r>
              <a:rPr lang="ru-RU" dirty="0" err="1"/>
              <a:t>які</a:t>
            </a:r>
            <a:r>
              <a:rPr lang="ru-RU" dirty="0"/>
              <a:t> </a:t>
            </a:r>
            <a:r>
              <a:rPr lang="ru-RU" dirty="0" err="1"/>
              <a:t>можуть</a:t>
            </a:r>
            <a:r>
              <a:rPr lang="ru-RU" dirty="0"/>
              <a:t> </a:t>
            </a:r>
            <a:r>
              <a:rPr lang="ru-RU" dirty="0" err="1"/>
              <a:t>перебувати</a:t>
            </a:r>
            <a:r>
              <a:rPr lang="ru-RU" dirty="0"/>
              <a:t> як у </a:t>
            </a:r>
            <a:r>
              <a:rPr lang="ru-RU" dirty="0" err="1"/>
              <a:t>власності</a:t>
            </a:r>
            <a:r>
              <a:rPr lang="ru-RU" dirty="0"/>
              <a:t> так і в </a:t>
            </a:r>
            <a:r>
              <a:rPr lang="ru-RU" dirty="0" err="1"/>
              <a:t>користуванні</a:t>
            </a:r>
            <a:r>
              <a:rPr lang="ru-RU" dirty="0"/>
              <a:t> (</a:t>
            </a:r>
            <a:r>
              <a:rPr lang="ru-RU" dirty="0" err="1"/>
              <a:t>оренді</a:t>
            </a:r>
            <a:r>
              <a:rPr lang="ru-RU" dirty="0"/>
              <a:t>) одного </a:t>
            </a:r>
            <a:r>
              <a:rPr lang="ru-RU" dirty="0" err="1"/>
              <a:t>товаровиробника</a:t>
            </a:r>
            <a:r>
              <a:rPr lang="ru-RU" dirty="0" smtClean="0"/>
              <a:t>.</a:t>
            </a:r>
          </a:p>
          <a:p>
            <a:endParaRPr lang="ru-RU" dirty="0"/>
          </a:p>
          <a:p>
            <a:r>
              <a:rPr lang="uk-UA" dirty="0" smtClean="0"/>
              <a:t>3</a:t>
            </a:r>
            <a:r>
              <a:rPr lang="uk-UA" dirty="0"/>
              <a:t>. Придбавши землю особа має бути обмежена у праві розпорядження нею протягом певного терміну, і після сплину такого терміну повинна звітувати про досягнуті результати своєї діяльності. Такий звіт має здійснюватись за чітко визначеними критеріями, які б не давали можливості подвійного трактування чи зловживань з боку контролюючих інстанцій. Більше того, громадянин повинен мати змогу самостійно визначити результат своєї діяльності за відповідними критеріями. За наслідками ефективного господарювання із земельної ділянки знімаються обмеження і особа стає повноцінним власником. </a:t>
            </a:r>
          </a:p>
          <a:p>
            <a:endParaRPr lang="uk-UA" dirty="0"/>
          </a:p>
        </p:txBody>
      </p:sp>
    </p:spTree>
    <p:extLst>
      <p:ext uri="{BB962C8B-B14F-4D97-AF65-F5344CB8AC3E}">
        <p14:creationId xmlns:p14="http://schemas.microsoft.com/office/powerpoint/2010/main" val="2085860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393</TotalTime>
  <Words>970</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Економіко-правові засади завершення земельної реформи в Україні</vt:lpstr>
      <vt:lpstr>Презентация PowerPoint</vt:lpstr>
      <vt:lpstr>Презентация PowerPoint</vt:lpstr>
      <vt:lpstr>Презентация PowerPoint</vt:lpstr>
      <vt:lpstr>Презентация PowerPoint</vt:lpstr>
      <vt:lpstr>Вартість землі станом  на 2017р.</vt:lpstr>
      <vt:lpstr>Порівняльна характеристика стану землекористування в європейських країнах та Україні</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ИВан</cp:lastModifiedBy>
  <cp:revision>33</cp:revision>
  <dcterms:created xsi:type="dcterms:W3CDTF">2018-03-19T12:49:21Z</dcterms:created>
  <dcterms:modified xsi:type="dcterms:W3CDTF">2018-04-30T19:47:23Z</dcterms:modified>
</cp:coreProperties>
</file>