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0900" y="368300"/>
            <a:ext cx="8473903" cy="520700"/>
          </a:xfrm>
        </p:spPr>
        <p:txBody>
          <a:bodyPr/>
          <a:lstStyle/>
          <a:p>
            <a:r>
              <a:rPr lang="uk-UA" sz="2800" dirty="0" smtClean="0"/>
              <a:t>Національна</a:t>
            </a:r>
            <a:r>
              <a:rPr lang="ru-RU" sz="2800" dirty="0" smtClean="0"/>
              <a:t> </a:t>
            </a:r>
            <a:r>
              <a:rPr lang="uk-UA" sz="2800" dirty="0" smtClean="0"/>
              <a:t>програма</a:t>
            </a:r>
            <a:r>
              <a:rPr lang="ru-RU" sz="2800" dirty="0" smtClean="0"/>
              <a:t> </a:t>
            </a:r>
            <a:r>
              <a:rPr lang="uk-UA" sz="2800" dirty="0" smtClean="0"/>
              <a:t>енергоефективності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uk-UA" sz="2000" dirty="0" smtClean="0"/>
              <a:t>заміна</a:t>
            </a:r>
            <a:r>
              <a:rPr lang="ru-RU" sz="2000" dirty="0" smtClean="0"/>
              <a:t> </a:t>
            </a:r>
            <a:r>
              <a:rPr lang="uk-UA" sz="2000" dirty="0" smtClean="0"/>
              <a:t>освітлення </a:t>
            </a:r>
            <a:r>
              <a:rPr lang="uk-UA" sz="2000" dirty="0" smtClean="0"/>
              <a:t>місць загального користування</a:t>
            </a:r>
            <a:endParaRPr lang="uk-UA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01601" y="6527333"/>
            <a:ext cx="4168603" cy="33066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моб. 0678230264 Богатирьов</a:t>
            </a:r>
            <a:r>
              <a:rPr lang="uk-UA" dirty="0" smtClean="0"/>
              <a:t> Андрій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16" y="1117366"/>
            <a:ext cx="3079086" cy="19433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91000" y="1117366"/>
            <a:ext cx="513380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м</a:t>
            </a:r>
            <a:r>
              <a:rPr lang="uk-UA" dirty="0" smtClean="0"/>
              <a:t>. Київ</a:t>
            </a:r>
          </a:p>
          <a:p>
            <a:r>
              <a:rPr lang="uk-UA" sz="1600" dirty="0" smtClean="0"/>
              <a:t>Національний рівень програми: з грудня 2016 року</a:t>
            </a:r>
            <a:endParaRPr lang="uk-UA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1961285"/>
            <a:ext cx="51338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Залучення: </a:t>
            </a:r>
            <a:r>
              <a:rPr lang="uk-UA" sz="1600" dirty="0" smtClean="0"/>
              <a:t>перевірені часом, найсучасніші та найкращі виробники світлодіодного обладнання та систем</a:t>
            </a:r>
            <a:endParaRPr lang="uk-UA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850900" y="3343291"/>
            <a:ext cx="88646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Фінансування: </a:t>
            </a:r>
            <a:r>
              <a:rPr lang="uk-UA" sz="1600" dirty="0" smtClean="0"/>
              <a:t>власне, інші напрямки бізнесу, виробники світлодіодного обладнання, державні та комерційні банки України, </a:t>
            </a:r>
            <a:r>
              <a:rPr lang="uk-UA" sz="1600" dirty="0" err="1"/>
              <a:t>е</a:t>
            </a:r>
            <a:r>
              <a:rPr lang="uk-UA" sz="1600" dirty="0" err="1" smtClean="0"/>
              <a:t>нергосервісні</a:t>
            </a:r>
            <a:r>
              <a:rPr lang="uk-UA" sz="1600" dirty="0" smtClean="0"/>
              <a:t> компанії.</a:t>
            </a:r>
            <a:endParaRPr lang="uk-UA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850900" y="4319759"/>
            <a:ext cx="88646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Команда: </a:t>
            </a:r>
            <a:r>
              <a:rPr lang="uk-UA" sz="1600" dirty="0" smtClean="0"/>
              <a:t>компанія, зацікавлена у покращенні навколишнього середовища, проектний відділ, зацікавленість виробників обладнання, зацікавленість держави в цілому.</a:t>
            </a:r>
            <a:endParaRPr lang="uk-UA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850900" y="5083771"/>
            <a:ext cx="8864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Концепція: </a:t>
            </a:r>
            <a:r>
              <a:rPr lang="uk-UA" sz="1600" dirty="0" smtClean="0"/>
              <a:t>заміна освітлення в місцях загального користування заради економії електроенергії (вулиці, пішохідні переходи, муніципальні заклади освіти, охорони здоров'я, прибудинкові території, </a:t>
            </a:r>
            <a:r>
              <a:rPr lang="uk-UA" sz="1600" dirty="0" smtClean="0"/>
              <a:t>житлові будинки)</a:t>
            </a:r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3951228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0900" y="368300"/>
            <a:ext cx="8473903" cy="520700"/>
          </a:xfrm>
        </p:spPr>
        <p:txBody>
          <a:bodyPr/>
          <a:lstStyle/>
          <a:p>
            <a:r>
              <a:rPr lang="uk-UA" sz="2800" dirty="0" smtClean="0"/>
              <a:t>Національна</a:t>
            </a:r>
            <a:r>
              <a:rPr lang="ru-RU" sz="2800" dirty="0" smtClean="0"/>
              <a:t> </a:t>
            </a:r>
            <a:r>
              <a:rPr lang="uk-UA" sz="2800" dirty="0" smtClean="0"/>
              <a:t>програма</a:t>
            </a:r>
            <a:r>
              <a:rPr lang="ru-RU" sz="2800" dirty="0" smtClean="0"/>
              <a:t> </a:t>
            </a:r>
            <a:r>
              <a:rPr lang="uk-UA" sz="2800" dirty="0" smtClean="0"/>
              <a:t>енергоефективності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uk-UA" sz="2000" dirty="0" smtClean="0"/>
              <a:t>заміна</a:t>
            </a:r>
            <a:r>
              <a:rPr lang="ru-RU" sz="2000" dirty="0" smtClean="0"/>
              <a:t> </a:t>
            </a:r>
            <a:r>
              <a:rPr lang="uk-UA" sz="2000" dirty="0" smtClean="0"/>
              <a:t>освітлення </a:t>
            </a:r>
            <a:r>
              <a:rPr lang="uk-UA" sz="2000" dirty="0" smtClean="0"/>
              <a:t>місць загального користування</a:t>
            </a:r>
            <a:endParaRPr lang="uk-UA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01601" y="6527333"/>
            <a:ext cx="4168603" cy="33066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моб. 0678230264 Богатирьов</a:t>
            </a:r>
            <a:r>
              <a:rPr lang="uk-UA" dirty="0" smtClean="0"/>
              <a:t> Андрій</a:t>
            </a:r>
            <a:endParaRPr lang="uk-UA" dirty="0"/>
          </a:p>
        </p:txBody>
      </p:sp>
      <p:sp>
        <p:nvSpPr>
          <p:cNvPr id="9" name="TextBox 8"/>
          <p:cNvSpPr txBox="1"/>
          <p:nvPr/>
        </p:nvSpPr>
        <p:spPr>
          <a:xfrm>
            <a:off x="1333500" y="889000"/>
            <a:ext cx="8864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Що </a:t>
            </a:r>
            <a:r>
              <a:rPr lang="uk-UA" dirty="0" smtClean="0"/>
              <a:t>отримуємо, економія на освітлення МЗК: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1400" dirty="0" smtClean="0"/>
              <a:t>В житлових будинках – до 50 разів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1400" dirty="0" smtClean="0"/>
              <a:t>Вуличне освітлення – до 10 разів </a:t>
            </a:r>
            <a:r>
              <a:rPr lang="uk-UA" sz="1400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1400" dirty="0" smtClean="0"/>
              <a:t>Промислове освітлення – до 8 разів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1400" dirty="0" smtClean="0"/>
              <a:t>Муніципальні приміщення – до 10 разів</a:t>
            </a:r>
            <a:endParaRPr lang="uk-UA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333500" y="4102100"/>
            <a:ext cx="886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Варіанти реалізації: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1400" dirty="0" smtClean="0"/>
              <a:t>ЕСКО проекти (</a:t>
            </a:r>
            <a:r>
              <a:rPr lang="uk-UA" sz="1400" dirty="0" err="1" smtClean="0"/>
              <a:t>інвестеційні</a:t>
            </a:r>
            <a:r>
              <a:rPr lang="uk-UA" sz="1400" dirty="0" smtClean="0"/>
              <a:t>) – повернення коштів інвесторам – 80% від економії щомісячно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1400" dirty="0" smtClean="0"/>
              <a:t>Фінансування банківських установ (пільгові умови) – повернення фінансування за рахунок економії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1400" dirty="0" smtClean="0"/>
              <a:t>Власними або бюджетними коштами – окупність проектів від 2 місяців до 3 років</a:t>
            </a:r>
            <a:endParaRPr lang="uk-UA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333500" y="2463234"/>
            <a:ext cx="8864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Переваги: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1400" dirty="0" smtClean="0"/>
              <a:t>Можливість реалізації проектів без власних коштів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1400" dirty="0" smtClean="0"/>
              <a:t>Швидка окупність проектів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1400" dirty="0" smtClean="0"/>
              <a:t>Повернення фінансування за рахунок економії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1400" dirty="0" smtClean="0"/>
              <a:t>Великий термін гарантійного обслуговування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1400" dirty="0" smtClean="0"/>
              <a:t>Реалізація проектів «під ключ»</a:t>
            </a:r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3253499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519" y="2139716"/>
            <a:ext cx="2697040" cy="31369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0900" y="368300"/>
            <a:ext cx="8473903" cy="520700"/>
          </a:xfrm>
        </p:spPr>
        <p:txBody>
          <a:bodyPr/>
          <a:lstStyle/>
          <a:p>
            <a:r>
              <a:rPr lang="uk-UA" sz="2800" dirty="0" smtClean="0"/>
              <a:t>Національна</a:t>
            </a:r>
            <a:r>
              <a:rPr lang="ru-RU" sz="2800" dirty="0" smtClean="0"/>
              <a:t> </a:t>
            </a:r>
            <a:r>
              <a:rPr lang="uk-UA" sz="2800" dirty="0" smtClean="0"/>
              <a:t>програма</a:t>
            </a:r>
            <a:r>
              <a:rPr lang="ru-RU" sz="2800" dirty="0" smtClean="0"/>
              <a:t> </a:t>
            </a:r>
            <a:r>
              <a:rPr lang="uk-UA" sz="2800" dirty="0" smtClean="0"/>
              <a:t>енергоефективності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uk-UA" sz="2000" dirty="0" smtClean="0"/>
              <a:t>заміна</a:t>
            </a:r>
            <a:r>
              <a:rPr lang="ru-RU" sz="2000" dirty="0" smtClean="0"/>
              <a:t> </a:t>
            </a:r>
            <a:r>
              <a:rPr lang="uk-UA" sz="2000" dirty="0" smtClean="0"/>
              <a:t>освітлення </a:t>
            </a:r>
            <a:r>
              <a:rPr lang="uk-UA" sz="2000" dirty="0" smtClean="0"/>
              <a:t>місць загального користування</a:t>
            </a:r>
            <a:endParaRPr lang="uk-UA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01601" y="6527333"/>
            <a:ext cx="4168603" cy="33066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моб. 0678230264 Богатирьов</a:t>
            </a:r>
            <a:r>
              <a:rPr lang="uk-UA" dirty="0" smtClean="0"/>
              <a:t> Андрій</a:t>
            </a:r>
            <a:endParaRPr lang="uk-UA" dirty="0"/>
          </a:p>
        </p:txBody>
      </p:sp>
      <p:sp>
        <p:nvSpPr>
          <p:cNvPr id="9" name="TextBox 8"/>
          <p:cNvSpPr txBox="1"/>
          <p:nvPr/>
        </p:nvSpPr>
        <p:spPr>
          <a:xfrm>
            <a:off x="1168400" y="1219200"/>
            <a:ext cx="88646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Що ми залишаємо дітям</a:t>
            </a:r>
            <a:r>
              <a:rPr lang="uk-UA" b="1" dirty="0" smtClean="0"/>
              <a:t>?</a:t>
            </a:r>
          </a:p>
          <a:p>
            <a:r>
              <a:rPr lang="uk-UA" dirty="0" smtClean="0"/>
              <a:t>Наприклад</a:t>
            </a:r>
            <a:r>
              <a:rPr lang="ru-RU" dirty="0" smtClean="0"/>
              <a:t>: </a:t>
            </a:r>
            <a:r>
              <a:rPr lang="uk-UA" dirty="0" smtClean="0"/>
              <a:t>Реконструкція</a:t>
            </a:r>
            <a:r>
              <a:rPr lang="ru-RU" dirty="0" smtClean="0"/>
              <a:t> МЗК одного </a:t>
            </a:r>
            <a:r>
              <a:rPr lang="uk-UA" dirty="0" smtClean="0"/>
              <a:t>житлового</a:t>
            </a:r>
            <a:r>
              <a:rPr lang="ru-RU" dirty="0" smtClean="0"/>
              <a:t> </a:t>
            </a:r>
            <a:r>
              <a:rPr lang="uk-UA" dirty="0" smtClean="0"/>
              <a:t>будинку може зберегти </a:t>
            </a:r>
          </a:p>
          <a:p>
            <a:pPr algn="ctr"/>
            <a:r>
              <a:rPr lang="uk-UA" dirty="0" smtClean="0"/>
              <a:t> </a:t>
            </a:r>
            <a:r>
              <a:rPr lang="uk-UA" sz="2000" b="1" dirty="0" smtClean="0"/>
              <a:t>до 100 тис кВт*год на рік</a:t>
            </a:r>
          </a:p>
          <a:p>
            <a:endParaRPr lang="ru-RU" dirty="0"/>
          </a:p>
          <a:p>
            <a:r>
              <a:rPr lang="ru-RU" dirty="0" smtClean="0"/>
              <a:t>ЦЕ: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 smtClean="0"/>
              <a:t>Економія </a:t>
            </a:r>
            <a:r>
              <a:rPr lang="uk-UA" dirty="0" smtClean="0">
                <a:solidFill>
                  <a:srgbClr val="FF0000"/>
                </a:solidFill>
              </a:rPr>
              <a:t>40 т</a:t>
            </a:r>
            <a:r>
              <a:rPr lang="uk-UA" dirty="0" smtClean="0"/>
              <a:t> умовного палива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b="1" dirty="0" smtClean="0">
                <a:solidFill>
                  <a:srgbClr val="FF0000"/>
                </a:solidFill>
              </a:rPr>
              <a:t>150 тис м³ </a:t>
            </a:r>
            <a:r>
              <a:rPr lang="uk-UA" dirty="0" smtClean="0"/>
              <a:t>димних газів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dirty="0" smtClean="0"/>
              <a:t>    </a:t>
            </a:r>
            <a:r>
              <a:rPr lang="uk-UA" dirty="0" smtClean="0">
                <a:solidFill>
                  <a:srgbClr val="FF0000"/>
                </a:solidFill>
              </a:rPr>
              <a:t>47 т</a:t>
            </a:r>
            <a:r>
              <a:rPr lang="uk-UA" dirty="0" smtClean="0"/>
              <a:t> вуглекислого газу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dirty="0" smtClean="0"/>
              <a:t>    </a:t>
            </a:r>
            <a:r>
              <a:rPr lang="uk-UA" dirty="0" smtClean="0">
                <a:solidFill>
                  <a:srgbClr val="FF0000"/>
                </a:solidFill>
              </a:rPr>
              <a:t>680 кг </a:t>
            </a:r>
            <a:r>
              <a:rPr lang="uk-UA" dirty="0" smtClean="0"/>
              <a:t>сірчистого ангідриду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dirty="0" smtClean="0"/>
              <a:t>    </a:t>
            </a:r>
            <a:r>
              <a:rPr lang="uk-UA" dirty="0" smtClean="0">
                <a:solidFill>
                  <a:srgbClr val="FF0000"/>
                </a:solidFill>
              </a:rPr>
              <a:t>190 кг </a:t>
            </a:r>
            <a:r>
              <a:rPr lang="uk-UA" dirty="0" smtClean="0"/>
              <a:t>оксидів азоту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dirty="0" smtClean="0"/>
              <a:t>    </a:t>
            </a:r>
            <a:r>
              <a:rPr lang="uk-UA" dirty="0" smtClean="0">
                <a:solidFill>
                  <a:srgbClr val="FF0000"/>
                </a:solidFill>
              </a:rPr>
              <a:t>40 кг </a:t>
            </a:r>
            <a:r>
              <a:rPr lang="uk-UA" dirty="0" smtClean="0"/>
              <a:t>летючого попелу</a:t>
            </a:r>
          </a:p>
          <a:p>
            <a:endParaRPr lang="uk-UA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168400" y="5125149"/>
            <a:ext cx="8864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Лише уявіть підвищення економіки держави, якщо кожен будинок, кожна вулиця, кожен завод та муніципальний будинок буде економити гроші, куди можна направити цей бюджет?*</a:t>
            </a:r>
          </a:p>
          <a:p>
            <a:r>
              <a:rPr lang="uk-UA" sz="1200" i="1" dirty="0" smtClean="0"/>
              <a:t>*Лише заміна освітлення МЗК в м. Києві може зекономити потужності цілої атомної станції!</a:t>
            </a:r>
            <a:endParaRPr lang="uk-UA" sz="1200" i="1" dirty="0"/>
          </a:p>
        </p:txBody>
      </p:sp>
    </p:spTree>
    <p:extLst>
      <p:ext uri="{BB962C8B-B14F-4D97-AF65-F5344CB8AC3E}">
        <p14:creationId xmlns:p14="http://schemas.microsoft.com/office/powerpoint/2010/main" val="1036184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0900" y="368300"/>
            <a:ext cx="8473903" cy="520700"/>
          </a:xfrm>
        </p:spPr>
        <p:txBody>
          <a:bodyPr/>
          <a:lstStyle/>
          <a:p>
            <a:r>
              <a:rPr lang="uk-UA" sz="2800" dirty="0" smtClean="0"/>
              <a:t>Національна</a:t>
            </a:r>
            <a:r>
              <a:rPr lang="ru-RU" sz="2800" dirty="0" smtClean="0"/>
              <a:t> </a:t>
            </a:r>
            <a:r>
              <a:rPr lang="uk-UA" sz="2800" dirty="0" smtClean="0"/>
              <a:t>програма</a:t>
            </a:r>
            <a:r>
              <a:rPr lang="ru-RU" sz="2800" dirty="0" smtClean="0"/>
              <a:t> </a:t>
            </a:r>
            <a:r>
              <a:rPr lang="uk-UA" sz="2800" dirty="0" smtClean="0"/>
              <a:t>енергоефективності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uk-UA" sz="2000" dirty="0" smtClean="0"/>
              <a:t>заміна</a:t>
            </a:r>
            <a:r>
              <a:rPr lang="ru-RU" sz="2000" dirty="0" smtClean="0"/>
              <a:t> </a:t>
            </a:r>
            <a:r>
              <a:rPr lang="uk-UA" sz="2000" dirty="0" smtClean="0"/>
              <a:t>освітлення </a:t>
            </a:r>
            <a:r>
              <a:rPr lang="uk-UA" sz="2000" dirty="0" smtClean="0"/>
              <a:t>місць загального користування</a:t>
            </a:r>
            <a:endParaRPr lang="uk-UA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01601" y="6527333"/>
            <a:ext cx="4168603" cy="33066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моб. 0678230264 Богатирьов</a:t>
            </a:r>
            <a:r>
              <a:rPr lang="uk-UA" dirty="0" smtClean="0"/>
              <a:t> Андрій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850900" y="1037459"/>
            <a:ext cx="88646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Етапи реалізації: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1600" dirty="0" smtClean="0"/>
              <a:t>Підписання договорів з виробниками освітлювального обладнання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1600" dirty="0" smtClean="0"/>
              <a:t>Проходження акредитації державними структурами і банками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1600" dirty="0" smtClean="0"/>
              <a:t>Залучення фінансових банківських інструментів реалізації проектів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1600" dirty="0" smtClean="0"/>
              <a:t>Складання списків неенергоефективнів комунальних об'єктів України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1600" dirty="0" smtClean="0"/>
              <a:t>Складання списків неенергоефективних вулиць України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1600" dirty="0" smtClean="0"/>
              <a:t>Складання списків неенергоефективних житлових будинків України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1600" dirty="0" smtClean="0"/>
              <a:t>Погодження етапів реалізації подібних проектів на центральному рівні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1600" dirty="0" smtClean="0"/>
              <a:t>Залучення інвестиційних коштів на реалізації проектів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1600" dirty="0" smtClean="0"/>
              <a:t>Створення низки об'єднань енергоефективних асоціацій експертів територіально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1600" dirty="0" smtClean="0"/>
              <a:t>Планова реалізація узгоджених проектів</a:t>
            </a:r>
            <a:endParaRPr lang="uk-UA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1219200" y="5059668"/>
            <a:ext cx="5473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Терміни реалізації: 2017 – 2025 роки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923370" y="1364322"/>
            <a:ext cx="124745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Виконано</a:t>
            </a:r>
            <a:endParaRPr lang="uk-UA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997746" y="3361958"/>
            <a:ext cx="231185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b="1" cap="none" spc="0" dirty="0" smtClean="0">
                <a:ln w="22225">
                  <a:solidFill>
                    <a:srgbClr val="FFC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Виконано в м. Київ</a:t>
            </a:r>
            <a:endParaRPr lang="uk-UA" b="1" cap="none" spc="0" dirty="0">
              <a:ln w="22225">
                <a:solidFill>
                  <a:srgbClr val="FFC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009135" y="2572369"/>
            <a:ext cx="125226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b="1" cap="none" spc="0" dirty="0" smtClean="0">
                <a:ln w="22225">
                  <a:solidFill>
                    <a:srgbClr val="FFC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В процесі</a:t>
            </a:r>
            <a:endParaRPr lang="uk-UA" b="1" cap="none" spc="0" dirty="0">
              <a:ln w="22225">
                <a:solidFill>
                  <a:srgbClr val="FFC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009135" y="2328248"/>
            <a:ext cx="125226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b="1" cap="none" spc="0" dirty="0" smtClean="0">
                <a:ln w="22225">
                  <a:solidFill>
                    <a:srgbClr val="FFC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В процесі</a:t>
            </a:r>
            <a:endParaRPr lang="uk-UA" b="1" cap="none" spc="0" dirty="0">
              <a:ln w="22225">
                <a:solidFill>
                  <a:srgbClr val="FFC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026149" y="2860117"/>
            <a:ext cx="185499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b="1" cap="none" spc="0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Не починалось</a:t>
            </a:r>
            <a:endParaRPr lang="uk-UA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958335" y="3098078"/>
            <a:ext cx="198461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b="1" cap="none" spc="0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Не починалось</a:t>
            </a:r>
            <a:endParaRPr lang="uk-UA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923370" y="1605622"/>
            <a:ext cx="124745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Виконано</a:t>
            </a:r>
            <a:endParaRPr lang="uk-UA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923370" y="1859622"/>
            <a:ext cx="124745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Виконано</a:t>
            </a:r>
            <a:endParaRPr lang="uk-UA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923370" y="2113622"/>
            <a:ext cx="124745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Виконано</a:t>
            </a:r>
            <a:endParaRPr lang="uk-UA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958335" y="3654988"/>
            <a:ext cx="198461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b="1" cap="none" spc="0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Не починалось</a:t>
            </a:r>
            <a:endParaRPr lang="uk-UA" b="1" cap="none" spc="0" dirty="0">
              <a:ln w="22225">
                <a:solidFill>
                  <a:srgbClr val="FF0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7030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0900" y="368300"/>
            <a:ext cx="8473903" cy="520700"/>
          </a:xfrm>
        </p:spPr>
        <p:txBody>
          <a:bodyPr/>
          <a:lstStyle/>
          <a:p>
            <a:r>
              <a:rPr lang="uk-UA" sz="2800" dirty="0" smtClean="0"/>
              <a:t>Національна</a:t>
            </a:r>
            <a:r>
              <a:rPr lang="ru-RU" sz="2800" dirty="0" smtClean="0"/>
              <a:t> </a:t>
            </a:r>
            <a:r>
              <a:rPr lang="uk-UA" sz="2800" dirty="0" smtClean="0"/>
              <a:t>програма</a:t>
            </a:r>
            <a:r>
              <a:rPr lang="ru-RU" sz="2800" dirty="0" smtClean="0"/>
              <a:t> </a:t>
            </a:r>
            <a:r>
              <a:rPr lang="uk-UA" sz="2800" dirty="0" smtClean="0"/>
              <a:t>енергоефективності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uk-UA" sz="2000" dirty="0" smtClean="0"/>
              <a:t>заміна</a:t>
            </a:r>
            <a:r>
              <a:rPr lang="ru-RU" sz="2000" dirty="0" smtClean="0"/>
              <a:t> </a:t>
            </a:r>
            <a:r>
              <a:rPr lang="uk-UA" sz="2000" dirty="0" smtClean="0"/>
              <a:t>освітлення </a:t>
            </a:r>
            <a:r>
              <a:rPr lang="uk-UA" sz="2000" dirty="0" smtClean="0"/>
              <a:t>місць загального користування</a:t>
            </a:r>
            <a:endParaRPr lang="uk-UA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01601" y="6527333"/>
            <a:ext cx="4168603" cy="33066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моб. 0678230264 Богатирьов</a:t>
            </a:r>
            <a:r>
              <a:rPr lang="uk-UA" dirty="0" smtClean="0"/>
              <a:t> Андрій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850900" y="1037459"/>
            <a:ext cx="8864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Перші реалізації проектів</a:t>
            </a:r>
            <a:r>
              <a:rPr lang="uk-UA" sz="2400" dirty="0" smtClean="0"/>
              <a:t>:</a:t>
            </a:r>
            <a:endParaRPr lang="uk-UA" sz="2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1600" dirty="0" smtClean="0"/>
              <a:t>МЗК житлових будинків – 8 об'єктів в м. Києві (зекономлено 640 000 кВт*год на рік, близько 1 000 000 грн), біля 120 об'єктів в процесі.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1600" dirty="0" smtClean="0"/>
              <a:t>МЗК вулиць – м. Боярка, м. Буча, м. Ірпінь (зекономлено 4 500 000 кВт*год на рік, близько 11 </a:t>
            </a:r>
            <a:r>
              <a:rPr lang="uk-UA" sz="1600" dirty="0"/>
              <a:t>0</a:t>
            </a:r>
            <a:r>
              <a:rPr lang="uk-UA" sz="1600" dirty="0" smtClean="0"/>
              <a:t>00 000 грн), біля 10 міст в процесі.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1600" dirty="0" smtClean="0"/>
              <a:t>МЗК муніципальних будівель – м. Запоріжжя, м. Київ, м. Суми (зекономлено 2 100 000 кВт*год на рік, близько 4 100 000 грн), потенціал найближчий – біля 21 000 об'єктів по Україні.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1600" dirty="0" smtClean="0"/>
              <a:t> Промислове освітлення – м. Горішні Плавні, м. Полтава, м. Дніпро, м. Луцьк, м. Київ, м. Житомир, м. Запоріжжя в процесі модернізації (кожен об'єкт після реалізації зекономить Державі більше 5 000 000 грн на рік на електроенергії)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uk-UA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uk-UA" sz="1600" dirty="0" smtClean="0"/>
          </a:p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Після удосконалення більшості неенергоефективних об'єктів без будь-яких затрат, Держава буде економити сотні мільярдів гривень на рік і зможе направляти цей бюджет на інші цілі!</a:t>
            </a:r>
            <a:endParaRPr lang="uk-UA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72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466</TotalTime>
  <Words>613</Words>
  <Application>Microsoft Office PowerPoint</Application>
  <PresentationFormat>Широкоэкранный</PresentationFormat>
  <Paragraphs>74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Trebuchet MS</vt:lpstr>
      <vt:lpstr>Wingdings</vt:lpstr>
      <vt:lpstr>Wingdings 3</vt:lpstr>
      <vt:lpstr>Грань</vt:lpstr>
      <vt:lpstr>Національна програма енергоефективності  заміна освітлення місць загального користування</vt:lpstr>
      <vt:lpstr>Національна програма енергоефективності  заміна освітлення місць загального користування</vt:lpstr>
      <vt:lpstr>Національна програма енергоефективності  заміна освітлення місць загального користування</vt:lpstr>
      <vt:lpstr>Національна програма енергоефективності  заміна освітлення місць загального користування</vt:lpstr>
      <vt:lpstr>Національна програма енергоефективності  заміна освітлення місць загального користування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Національна програма енергоефективності  освітлення міст загального користування</dc:title>
  <dc:creator>Андрей Богатырев</dc:creator>
  <cp:lastModifiedBy>Андрей Богатырев</cp:lastModifiedBy>
  <cp:revision>17</cp:revision>
  <dcterms:created xsi:type="dcterms:W3CDTF">2018-04-10T12:14:19Z</dcterms:created>
  <dcterms:modified xsi:type="dcterms:W3CDTF">2018-04-11T12:09:42Z</dcterms:modified>
</cp:coreProperties>
</file>