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58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8DEC-3F89-416B-9671-2AD18242D188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B8B7-73DE-4FEB-9D2B-CFBCF080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3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29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4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0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0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2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304800" y="533400"/>
            <a:ext cx="34544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4064000" y="533400"/>
            <a:ext cx="34544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7823200" y="533400"/>
            <a:ext cx="34544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4343400"/>
            <a:ext cx="34544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0" y="4343400"/>
            <a:ext cx="34544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7823200" y="4343400"/>
            <a:ext cx="34544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852364" y="0"/>
            <a:ext cx="1016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 sz="180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CCC007CF-4CB8-4150-8EC5-ABFC6EAC861F}" type="datetime1">
              <a:rPr kumimoji="0" lang="ru-RU" smtClean="0">
                <a:solidFill>
                  <a:schemeClr val="bg1"/>
                </a:solidFill>
              </a:rPr>
              <a:pPr algn="r"/>
              <a:t>30.04.2018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03960772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550400" y="137160"/>
            <a:ext cx="3048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9956800" y="133350"/>
            <a:ext cx="19304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5467350"/>
            <a:ext cx="11563928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ru-RU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 фотоальбома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04800" y="152400"/>
            <a:ext cx="9144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DD29854-5DF4-41E8-89EF-F0DB6DA9D174}" type="datetime1">
              <a:rPr kumimoji="0" lang="ru-RU" smtClean="0">
                <a:solidFill>
                  <a:schemeClr val="bg1"/>
                </a:solidFill>
              </a:rPr>
              <a:pPr algn="r"/>
              <a:t>30.04.2018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ru-RU">
                <a:solidFill>
                  <a:schemeClr val="bg1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10217150" y="3638024"/>
            <a:ext cx="2933700" cy="486833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8026400" y="2082800"/>
            <a:ext cx="5181600" cy="13208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80040045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5788064" y="533401"/>
            <a:ext cx="4575137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914400" y="533400"/>
            <a:ext cx="4572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5257800"/>
            <a:ext cx="4572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791200" y="5257800"/>
            <a:ext cx="4572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22BB0445-66E6-4201-BA9A-53D1F6BDCAF8}" type="datetime1">
              <a:rPr kumimoji="0" lang="ru-RU" smtClean="0">
                <a:solidFill>
                  <a:schemeClr val="bg1"/>
                </a:solidFill>
              </a:rPr>
              <a:pPr algn="r"/>
              <a:t>30.04.2018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8634194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1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4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4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7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49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E21D-07B7-4F1C-B02F-5366911834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FF79-0077-458F-897C-452F4ADA3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9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2787-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ukrfuel.org/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>
          <a:xfrm>
            <a:off x="5762676" y="0"/>
            <a:ext cx="6153553" cy="5500914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Програмна мета: 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</a:rPr>
              <a:t>Збільшення економіки на 36 млрд грн, шляхом </a:t>
            </a:r>
            <a:r>
              <a:rPr lang="uk-UA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Імплементації екологічної директиви ЄС 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2009/28/ЄС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виробленої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відновлюваних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>
          <a:xfrm>
            <a:off x="409955" y="0"/>
            <a:ext cx="5352721" cy="549089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ru-RU" smtClean="0">
                <a:solidFill>
                  <a:schemeClr val="bg1"/>
                </a:solidFill>
              </a:rPr>
              <a:pPr/>
              <a:t>1</a:t>
            </a:fld>
            <a:endParaRPr kumimoji="0" lang="ru-RU" dirty="0"/>
          </a:p>
        </p:txBody>
      </p:sp>
    </p:spTree>
    <p:extLst>
      <p:ext uri="{BB962C8B-B14F-4D97-AF65-F5344CB8AC3E}">
        <p14:creationId xmlns:p14="http://schemas.microsoft.com/office/powerpoint/2010/main" val="35449245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Соединительная линия уступом 46"/>
          <p:cNvCxnSpPr>
            <a:stCxn id="26" idx="3"/>
            <a:endCxn id="12" idx="1"/>
          </p:cNvCxnSpPr>
          <p:nvPr/>
        </p:nvCxnSpPr>
        <p:spPr>
          <a:xfrm flipV="1">
            <a:off x="6023992" y="1411602"/>
            <a:ext cx="648072" cy="12081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641" y="176835"/>
            <a:ext cx="11364686" cy="432048"/>
          </a:xfrm>
        </p:spPr>
        <p:txBody>
          <a:bodyPr>
            <a:noAutofit/>
          </a:bodyPr>
          <a:lstStyle/>
          <a:p>
            <a:r>
              <a:rPr lang="uk-UA" sz="1600" b="1" dirty="0">
                <a:solidFill>
                  <a:srgbClr val="FF0000"/>
                </a:solidFill>
              </a:rPr>
              <a:t>Економічний ефект</a:t>
            </a:r>
            <a:r>
              <a:rPr lang="uk-UA" sz="1600" b="1" dirty="0"/>
              <a:t>. 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</a:rPr>
              <a:t>Заміщення 5-10% пального </a:t>
            </a:r>
            <a:r>
              <a:rPr lang="uk-UA" sz="1600" b="1" dirty="0" err="1">
                <a:solidFill>
                  <a:schemeClr val="tx2">
                    <a:lumMod val="75000"/>
                  </a:schemeClr>
                </a:solidFill>
              </a:rPr>
              <a:t>біоетанолом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uk-UA" sz="1600" b="1" dirty="0" err="1">
                <a:solidFill>
                  <a:schemeClr val="tx2">
                    <a:lumMod val="75000"/>
                  </a:schemeClr>
                </a:solidFill>
              </a:rPr>
              <a:t>біодизелем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</a:rPr>
              <a:t> щорічно залишатиме в економіці понад 500 млн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$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</a:rPr>
              <a:t> і викличе мультиплікативне зростання ВВП на 1,5 млрд </a:t>
            </a:r>
            <a:r>
              <a:rPr lang="uk-UA" sz="1600" b="1" dirty="0" err="1">
                <a:solidFill>
                  <a:schemeClr val="tx2">
                    <a:lumMod val="75000"/>
                  </a:schemeClr>
                </a:solidFill>
              </a:rPr>
              <a:t>долл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chto-podarit-pensioneru-na-novyj-g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672" y="2276873"/>
            <a:ext cx="576064" cy="572307"/>
          </a:xfrm>
          <a:prstGeom prst="rect">
            <a:avLst/>
          </a:prstGeom>
        </p:spPr>
      </p:pic>
      <p:pic>
        <p:nvPicPr>
          <p:cNvPr id="6" name="Рисунок 5" descr="бан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1624" y="5085184"/>
            <a:ext cx="795498" cy="795498"/>
          </a:xfrm>
          <a:prstGeom prst="rect">
            <a:avLst/>
          </a:prstGeom>
        </p:spPr>
      </p:pic>
      <p:pic>
        <p:nvPicPr>
          <p:cNvPr id="7" name="Рисунок 6" descr="химпро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72064" y="4077072"/>
            <a:ext cx="1008112" cy="57606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Рисунок 7" descr="wind_farms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72064" y="3573016"/>
            <a:ext cx="1008112" cy="36004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9" name="Рисунок 8" descr="пелеты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00056" y="1628800"/>
            <a:ext cx="1080120" cy="432048"/>
          </a:xfrm>
          <a:prstGeom prst="rect">
            <a:avLst/>
          </a:prstGeom>
        </p:spPr>
      </p:pic>
      <p:pic>
        <p:nvPicPr>
          <p:cNvPr id="12" name="Рисунок 11" descr="кукуруз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064" y="1196752"/>
            <a:ext cx="648072" cy="429700"/>
          </a:xfrm>
          <a:prstGeom prst="rect">
            <a:avLst/>
          </a:prstGeom>
        </p:spPr>
      </p:pic>
      <p:pic>
        <p:nvPicPr>
          <p:cNvPr id="13" name="Рисунок 12" descr="свекла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48129" y="1196752"/>
            <a:ext cx="649697" cy="432048"/>
          </a:xfrm>
          <a:prstGeom prst="rect">
            <a:avLst/>
          </a:prstGeom>
        </p:spPr>
      </p:pic>
      <p:pic>
        <p:nvPicPr>
          <p:cNvPr id="14" name="Рисунок 13" descr="meta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72064" y="5301208"/>
            <a:ext cx="1008112" cy="43204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5" name="Рисунок 14" descr="kupagh.png.800x800_q85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672064" y="4797152"/>
            <a:ext cx="1008112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6" name="Рисунок 15" descr="Zemlyanyie-rabotyi-pod-kly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72065" y="2204865"/>
            <a:ext cx="1009079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7" name="Рисунок 16" descr="главный_инженер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72064" y="2780929"/>
            <a:ext cx="1008112" cy="60294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8" name="Рисунок 17" descr="data_transpor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11824" y="4725144"/>
            <a:ext cx="864096" cy="648072"/>
          </a:xfrm>
          <a:prstGeom prst="rect">
            <a:avLst/>
          </a:prstGeom>
        </p:spPr>
      </p:pic>
      <p:pic>
        <p:nvPicPr>
          <p:cNvPr id="21" name="Рисунок 20" descr="budge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19536" y="3861048"/>
            <a:ext cx="672856" cy="672856"/>
          </a:xfrm>
          <a:prstGeom prst="rect">
            <a:avLst/>
          </a:prstGeom>
        </p:spPr>
      </p:pic>
      <p:pic>
        <p:nvPicPr>
          <p:cNvPr id="22" name="Рисунок 21" descr="cars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35560" y="1196753"/>
            <a:ext cx="720080" cy="499803"/>
          </a:xfrm>
          <a:prstGeom prst="rect">
            <a:avLst/>
          </a:prstGeom>
        </p:spPr>
      </p:pic>
      <p:pic>
        <p:nvPicPr>
          <p:cNvPr id="23" name="Рисунок 22" descr="0_70bc7_380613a1_S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472265" y="6093296"/>
            <a:ext cx="669101" cy="504056"/>
          </a:xfrm>
          <a:prstGeom prst="rect">
            <a:avLst/>
          </a:prstGeom>
        </p:spPr>
      </p:pic>
      <p:pic>
        <p:nvPicPr>
          <p:cNvPr id="24" name="Рисунок 23" descr="howto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151785" y="980728"/>
            <a:ext cx="2203445" cy="12961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295800" y="1988840"/>
            <a:ext cx="1728192" cy="1261884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іоетанол</a:t>
            </a:r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біодизель</a:t>
            </a: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uk-UA" sz="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Корми для тварин, біогаз, </a:t>
            </a:r>
            <a:r>
              <a:rPr lang="uk-UA" sz="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кукурузне</a:t>
            </a:r>
            <a:r>
              <a:rPr lang="uk-UA" sz="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масло,  сухі кормові  і хлібні </a:t>
            </a:r>
            <a:r>
              <a:rPr lang="uk-UA" sz="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дріжжі</a:t>
            </a:r>
            <a:r>
              <a:rPr lang="uk-UA" sz="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гліцерин, вуглекислота, сировина для медицини</a:t>
            </a:r>
            <a:endParaRPr lang="ru-RU" sz="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68208" y="1196753"/>
            <a:ext cx="1728192" cy="830997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АПК</a:t>
            </a:r>
          </a:p>
          <a:p>
            <a:pPr algn="ctr"/>
            <a:r>
              <a:rPr lang="uk-UA" sz="1000" b="1" dirty="0">
                <a:solidFill>
                  <a:schemeClr val="tx2">
                    <a:lumMod val="75000"/>
                  </a:schemeClr>
                </a:solidFill>
              </a:rPr>
              <a:t>Зерновики</a:t>
            </a:r>
            <a:r>
              <a:rPr lang="uk-UA" sz="1000" b="1" dirty="0">
                <a:solidFill>
                  <a:schemeClr val="tx2">
                    <a:lumMod val="75000"/>
                  </a:schemeClr>
                </a:solidFill>
              </a:rPr>
              <a:t>, цукровики</a:t>
            </a:r>
            <a:r>
              <a:rPr lang="uk-UA" sz="1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uk-UA" sz="1000" b="1" dirty="0">
                <a:solidFill>
                  <a:schemeClr val="tx2">
                    <a:lumMod val="75000"/>
                  </a:schemeClr>
                </a:solidFill>
              </a:rPr>
              <a:t>олійники, тваринники біопаливо</a:t>
            </a: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68208" y="2204865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удівельники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68208" y="2852937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інженери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68208" y="3645026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енергетики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68208" y="4221089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хіміки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68208" y="4797153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обладнання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68208" y="5373217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металургія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39816" y="5373217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транспортники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11624" y="5805265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банки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91544" y="4509121"/>
            <a:ext cx="1512168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75000"/>
                  </a:schemeClr>
                </a:solidFill>
              </a:rPr>
              <a:t>бюджет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63552" y="1772817"/>
            <a:ext cx="15121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Споживачі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79576" y="2924944"/>
            <a:ext cx="1512168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Соціальні видатки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2" name="Соединительная линия уступом 41"/>
          <p:cNvCxnSpPr>
            <a:stCxn id="39" idx="3"/>
            <a:endCxn id="26" idx="1"/>
          </p:cNvCxnSpPr>
          <p:nvPr/>
        </p:nvCxnSpPr>
        <p:spPr>
          <a:xfrm>
            <a:off x="3575720" y="1926706"/>
            <a:ext cx="720080" cy="6930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26" idx="3"/>
            <a:endCxn id="16" idx="1"/>
          </p:cNvCxnSpPr>
          <p:nvPr/>
        </p:nvCxnSpPr>
        <p:spPr>
          <a:xfrm flipV="1">
            <a:off x="6023992" y="2420890"/>
            <a:ext cx="648072" cy="19889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26" idx="3"/>
            <a:endCxn id="8" idx="1"/>
          </p:cNvCxnSpPr>
          <p:nvPr/>
        </p:nvCxnSpPr>
        <p:spPr>
          <a:xfrm>
            <a:off x="6023992" y="2619782"/>
            <a:ext cx="648072" cy="113325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stCxn id="26" idx="3"/>
            <a:endCxn id="7" idx="1"/>
          </p:cNvCxnSpPr>
          <p:nvPr/>
        </p:nvCxnSpPr>
        <p:spPr>
          <a:xfrm>
            <a:off x="6023992" y="2619782"/>
            <a:ext cx="648072" cy="1745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26" idx="3"/>
            <a:endCxn id="15" idx="1"/>
          </p:cNvCxnSpPr>
          <p:nvPr/>
        </p:nvCxnSpPr>
        <p:spPr>
          <a:xfrm>
            <a:off x="6023992" y="2619782"/>
            <a:ext cx="648072" cy="2393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26" idx="3"/>
            <a:endCxn id="14" idx="1"/>
          </p:cNvCxnSpPr>
          <p:nvPr/>
        </p:nvCxnSpPr>
        <p:spPr>
          <a:xfrm>
            <a:off x="6023992" y="2619782"/>
            <a:ext cx="648072" cy="2897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74"/>
          <p:cNvCxnSpPr>
            <a:stCxn id="27" idx="3"/>
            <a:endCxn id="37" idx="3"/>
          </p:cNvCxnSpPr>
          <p:nvPr/>
        </p:nvCxnSpPr>
        <p:spPr>
          <a:xfrm flipH="1">
            <a:off x="4223792" y="1612251"/>
            <a:ext cx="5472608" cy="4346902"/>
          </a:xfrm>
          <a:prstGeom prst="bentConnector3">
            <a:avLst>
              <a:gd name="adj1" fmla="val -41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28" idx="3"/>
            <a:endCxn id="37" idx="3"/>
          </p:cNvCxnSpPr>
          <p:nvPr/>
        </p:nvCxnSpPr>
        <p:spPr>
          <a:xfrm flipH="1">
            <a:off x="4223792" y="2358753"/>
            <a:ext cx="5256584" cy="3600400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29" idx="3"/>
            <a:endCxn id="37" idx="3"/>
          </p:cNvCxnSpPr>
          <p:nvPr/>
        </p:nvCxnSpPr>
        <p:spPr>
          <a:xfrm flipH="1">
            <a:off x="4223792" y="3006825"/>
            <a:ext cx="5256584" cy="2952328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30" idx="3"/>
            <a:endCxn id="37" idx="3"/>
          </p:cNvCxnSpPr>
          <p:nvPr/>
        </p:nvCxnSpPr>
        <p:spPr>
          <a:xfrm flipH="1">
            <a:off x="4223792" y="3798915"/>
            <a:ext cx="5256584" cy="2160239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31" idx="3"/>
            <a:endCxn id="37" idx="3"/>
          </p:cNvCxnSpPr>
          <p:nvPr/>
        </p:nvCxnSpPr>
        <p:spPr>
          <a:xfrm flipH="1">
            <a:off x="4223792" y="4374977"/>
            <a:ext cx="5256584" cy="1584176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>
            <a:stCxn id="32" idx="3"/>
            <a:endCxn id="37" idx="3"/>
          </p:cNvCxnSpPr>
          <p:nvPr/>
        </p:nvCxnSpPr>
        <p:spPr>
          <a:xfrm flipH="1">
            <a:off x="4223792" y="4951041"/>
            <a:ext cx="5256584" cy="1008112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>
            <a:stCxn id="33" idx="3"/>
            <a:endCxn id="37" idx="3"/>
          </p:cNvCxnSpPr>
          <p:nvPr/>
        </p:nvCxnSpPr>
        <p:spPr>
          <a:xfrm flipH="1">
            <a:off x="4223792" y="5527105"/>
            <a:ext cx="5256584" cy="432048"/>
          </a:xfrm>
          <a:prstGeom prst="bentConnector3">
            <a:avLst>
              <a:gd name="adj1" fmla="val -43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37" idx="1"/>
            <a:endCxn id="38" idx="1"/>
          </p:cNvCxnSpPr>
          <p:nvPr/>
        </p:nvCxnSpPr>
        <p:spPr>
          <a:xfrm rot="10800000">
            <a:off x="1991544" y="4739953"/>
            <a:ext cx="720080" cy="1219200"/>
          </a:xfrm>
          <a:prstGeom prst="bentConnector3">
            <a:avLst>
              <a:gd name="adj1" fmla="val 1317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33" idx="3"/>
            <a:endCxn id="36" idx="2"/>
          </p:cNvCxnSpPr>
          <p:nvPr/>
        </p:nvCxnSpPr>
        <p:spPr>
          <a:xfrm flipH="1">
            <a:off x="5195900" y="5527105"/>
            <a:ext cx="4284476" cy="153888"/>
          </a:xfrm>
          <a:prstGeom prst="bentConnector4">
            <a:avLst>
              <a:gd name="adj1" fmla="val -5336"/>
              <a:gd name="adj2" fmla="val 2485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36" idx="1"/>
            <a:endCxn id="38" idx="3"/>
          </p:cNvCxnSpPr>
          <p:nvPr/>
        </p:nvCxnSpPr>
        <p:spPr>
          <a:xfrm rot="10800000">
            <a:off x="3503712" y="4739953"/>
            <a:ext cx="936104" cy="787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оединительная линия уступом 110"/>
          <p:cNvCxnSpPr>
            <a:stCxn id="38" idx="0"/>
            <a:endCxn id="40" idx="2"/>
          </p:cNvCxnSpPr>
          <p:nvPr/>
        </p:nvCxnSpPr>
        <p:spPr>
          <a:xfrm rot="5400000" flipH="1" flipV="1">
            <a:off x="2361166" y="3834626"/>
            <a:ext cx="1060956" cy="28803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Соединительная линия уступом 113"/>
          <p:cNvCxnSpPr>
            <a:stCxn id="38" idx="1"/>
            <a:endCxn id="39" idx="1"/>
          </p:cNvCxnSpPr>
          <p:nvPr/>
        </p:nvCxnSpPr>
        <p:spPr>
          <a:xfrm rot="10800000" flipH="1">
            <a:off x="1991544" y="1926705"/>
            <a:ext cx="72008" cy="2813248"/>
          </a:xfrm>
          <a:prstGeom prst="bentConnector3">
            <a:avLst>
              <a:gd name="adj1" fmla="val -31746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40" idx="0"/>
            <a:endCxn id="39" idx="2"/>
          </p:cNvCxnSpPr>
          <p:nvPr/>
        </p:nvCxnSpPr>
        <p:spPr>
          <a:xfrm rot="16200000" flipV="1">
            <a:off x="2505474" y="2394757"/>
            <a:ext cx="844351" cy="21602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439816" y="3501009"/>
            <a:ext cx="1440160" cy="11695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err="1">
                <a:solidFill>
                  <a:schemeClr val="tx2">
                    <a:lumMod val="75000"/>
                  </a:schemeClr>
                </a:solidFill>
              </a:rPr>
              <a:t>Харчпром</a:t>
            </a:r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, миловаріння, парфумерія, хімічна галузь,  напої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1" name="Соединительная линия уступом 120"/>
          <p:cNvCxnSpPr>
            <a:stCxn id="120" idx="1"/>
            <a:endCxn id="26" idx="2"/>
          </p:cNvCxnSpPr>
          <p:nvPr/>
        </p:nvCxnSpPr>
        <p:spPr>
          <a:xfrm rot="10800000" flipH="1">
            <a:off x="4439816" y="3250724"/>
            <a:ext cx="720080" cy="835060"/>
          </a:xfrm>
          <a:prstGeom prst="bentConnector4">
            <a:avLst>
              <a:gd name="adj1" fmla="val -31746"/>
              <a:gd name="adj2" fmla="val 85014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735960" y="6165305"/>
            <a:ext cx="1584176" cy="30777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Україна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6" name="Прямая со стрелкой 125"/>
          <p:cNvCxnSpPr>
            <a:stCxn id="124" idx="3"/>
            <a:endCxn id="23" idx="1"/>
          </p:cNvCxnSpPr>
          <p:nvPr/>
        </p:nvCxnSpPr>
        <p:spPr>
          <a:xfrm>
            <a:off x="7320136" y="6319194"/>
            <a:ext cx="1152128" cy="2613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443294" y="60212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- 500 </a:t>
            </a:r>
            <a:r>
              <a:rPr lang="uk-UA" b="1" dirty="0" err="1">
                <a:solidFill>
                  <a:srgbClr val="FF0000"/>
                </a:solidFill>
              </a:rPr>
              <a:t>млн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$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1669740" y="688443"/>
            <a:ext cx="8420472" cy="432048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1600" b="1" dirty="0">
                <a:solidFill>
                  <a:schemeClr val="tx1"/>
                </a:solidFill>
              </a:rPr>
              <a:t>Збільшення прибутків цукровиків, зерновиків та олійників дозволить їм продавати більше продукції на експорт по нижчим цінам і здійснити експансію нових ринків.</a:t>
            </a:r>
            <a:endParaRPr lang="uk-UA" sz="12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443293" y="6093296"/>
            <a:ext cx="751375" cy="57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85011" y="6041034"/>
            <a:ext cx="667940" cy="71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718402" y="226868"/>
            <a:ext cx="10635398" cy="536493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b="1" dirty="0" smtClean="0"/>
              <a:t>Успішний досвід світових країн</a:t>
            </a:r>
            <a:endParaRPr lang="ru-RU" sz="24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 smtClean="0">
                <a:solidFill>
                  <a:srgbClr val="FFFFFF"/>
                </a:solidFill>
              </a:rPr>
              <a:pPr/>
              <a:t>3</a:t>
            </a:fld>
            <a:endParaRPr kumimoji="0"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6177"/>
              </p:ext>
            </p:extLst>
          </p:nvPr>
        </p:nvGraphicFramePr>
        <p:xfrm>
          <a:off x="718402" y="931074"/>
          <a:ext cx="10635398" cy="54003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798">
                  <a:extLst>
                    <a:ext uri="{9D8B030D-6E8A-4147-A177-3AD203B41FA5}">
                      <a16:colId xmlns:a16="http://schemas.microsoft.com/office/drawing/2014/main" val="212411075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845609425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4201971140"/>
                    </a:ext>
                  </a:extLst>
                </a:gridCol>
                <a:gridCol w="5402943">
                  <a:extLst>
                    <a:ext uri="{9D8B030D-6E8A-4147-A177-3AD203B41FA5}">
                      <a16:colId xmlns:a16="http://schemas.microsoft.com/office/drawing/2014/main" val="1610433901"/>
                    </a:ext>
                  </a:extLst>
                </a:gridCol>
              </a:tblGrid>
              <a:tr h="282661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Цілі, шляхи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Частка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Наслідки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72641"/>
                  </a:ext>
                </a:extLst>
              </a:tr>
              <a:tr h="101286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uk-UA" sz="1600" b="1" dirty="0" smtClean="0"/>
                        <a:t>Бразилія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65% авто їздять на 96% </a:t>
                      </a:r>
                      <a:r>
                        <a:rPr lang="uk-UA" sz="1400" b="1" i="1" dirty="0" err="1" smtClean="0"/>
                        <a:t>біоетанолі</a:t>
                      </a:r>
                      <a:r>
                        <a:rPr lang="uk-UA" sz="1400" b="1" i="1" dirty="0" smtClean="0"/>
                        <a:t>, решта на бензиновій суміші з 28% </a:t>
                      </a:r>
                      <a:r>
                        <a:rPr lang="uk-UA" sz="1400" b="1" i="1" dirty="0" err="1" smtClean="0"/>
                        <a:t>біоетанолу</a:t>
                      </a:r>
                      <a:r>
                        <a:rPr lang="uk-UA" sz="1400" b="1" i="1" dirty="0" smtClean="0"/>
                        <a:t> (26 млрд л)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err="1" smtClean="0"/>
                        <a:t>Імплементовано</a:t>
                      </a:r>
                      <a:r>
                        <a:rPr lang="uk-UA" sz="1600" dirty="0" smtClean="0"/>
                        <a:t> у 1976 р, отримали найдешевший цукор, чим витіснили з світових</a:t>
                      </a:r>
                      <a:r>
                        <a:rPr lang="uk-UA" sz="1600" baseline="0" dirty="0" smtClean="0"/>
                        <a:t> ринків пострадянські країни, отримали дешеві </a:t>
                      </a:r>
                      <a:r>
                        <a:rPr lang="uk-UA" sz="1600" dirty="0" smtClean="0"/>
                        <a:t>корми для тварин, розвинули нову </a:t>
                      </a:r>
                      <a:r>
                        <a:rPr lang="uk-UA" sz="1600" dirty="0" err="1" smtClean="0"/>
                        <a:t>автогалузь</a:t>
                      </a:r>
                      <a:r>
                        <a:rPr lang="uk-UA" sz="1600" dirty="0" smtClean="0"/>
                        <a:t> з виробництва понад 1 млн машин на рік адаптованих для їзди на чистому </a:t>
                      </a:r>
                      <a:r>
                        <a:rPr lang="uk-UA" sz="1600" dirty="0" err="1" smtClean="0"/>
                        <a:t>біоетанолі</a:t>
                      </a:r>
                      <a:r>
                        <a:rPr lang="uk-UA" sz="1600" dirty="0" smtClean="0"/>
                        <a:t>. 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32867"/>
                  </a:ext>
                </a:extLst>
              </a:tr>
              <a:tr h="13897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uk-UA" sz="1600" b="1" dirty="0" smtClean="0"/>
                        <a:t>США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effectLst/>
                        </a:rPr>
                        <a:t>10% (56,85 млрд л)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Впроваджено</a:t>
                      </a:r>
                      <a:r>
                        <a:rPr lang="uk-UA" sz="1600" baseline="0" dirty="0" smtClean="0"/>
                        <a:t> на початку 200х років. Отримали значне зниження цін на зернові, корми для тварин, зменшили попит на нафтопродукти, що призвело до падіння світових нафтових цін. Дешеві корми, що залишаються після виробництва </a:t>
                      </a:r>
                      <a:r>
                        <a:rPr lang="uk-UA" sz="1600" baseline="0" dirty="0" err="1" smtClean="0"/>
                        <a:t>біопалив</a:t>
                      </a:r>
                      <a:r>
                        <a:rPr lang="uk-UA" sz="1600" baseline="0" dirty="0" smtClean="0"/>
                        <a:t> забезпечують дуже низьку вартість американській курятині, яйцям, м'ясу, що дозволяло донедавна навіть експортувати ці продукти в Україну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70995"/>
                  </a:ext>
                </a:extLst>
              </a:tr>
              <a:tr h="8588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uk-UA" sz="1600" b="1" dirty="0" smtClean="0"/>
                        <a:t>ЄС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effectLst/>
                        </a:rPr>
                        <a:t>10%</a:t>
                      </a:r>
                      <a:r>
                        <a:rPr lang="ru-RU" sz="1400" b="1" i="1" kern="1200" baseline="0" dirty="0" smtClean="0">
                          <a:effectLst/>
                        </a:rPr>
                        <a:t> </a:t>
                      </a:r>
                      <a:r>
                        <a:rPr lang="ru-RU" sz="1400" b="1" i="1" kern="1200" baseline="0" dirty="0" err="1" smtClean="0">
                          <a:effectLst/>
                        </a:rPr>
                        <a:t>очікується</a:t>
                      </a:r>
                      <a:r>
                        <a:rPr lang="ru-RU" sz="1400" b="1" i="1" kern="1200" baseline="0" dirty="0" smtClean="0">
                          <a:effectLst/>
                        </a:rPr>
                        <a:t> в 2020 р (</a:t>
                      </a:r>
                      <a:r>
                        <a:rPr lang="ru-RU" sz="1400" b="1" i="1" kern="1200" dirty="0" smtClean="0">
                          <a:effectLst/>
                        </a:rPr>
                        <a:t>15 млн. т, </a:t>
                      </a:r>
                      <a:r>
                        <a:rPr lang="ru-RU" sz="1400" b="1" i="1" kern="1200" dirty="0" err="1" smtClean="0">
                          <a:effectLst/>
                        </a:rPr>
                        <a:t>із</a:t>
                      </a:r>
                      <a:r>
                        <a:rPr lang="ru-RU" sz="1400" b="1" i="1" kern="1200" dirty="0" smtClean="0">
                          <a:effectLst/>
                        </a:rPr>
                        <a:t> них 70% </a:t>
                      </a:r>
                      <a:r>
                        <a:rPr lang="ru-RU" sz="1400" b="1" i="1" kern="1200" dirty="0" err="1" smtClean="0">
                          <a:effectLst/>
                        </a:rPr>
                        <a:t>біодизель</a:t>
                      </a:r>
                      <a:r>
                        <a:rPr lang="ru-RU" sz="1400" b="1" i="1" kern="1200" dirty="0" smtClean="0">
                          <a:effectLst/>
                        </a:rPr>
                        <a:t>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Країни ЄС зменшили споживання нафтопродуктів на 10%, що стало однією</a:t>
                      </a:r>
                      <a:r>
                        <a:rPr lang="uk-UA" sz="1600" baseline="0" dirty="0" smtClean="0"/>
                        <a:t> із головних причин світового падіння цін на нафту.  </a:t>
                      </a:r>
                      <a:r>
                        <a:rPr lang="uk-UA" sz="1600" baseline="0" dirty="0" err="1" smtClean="0"/>
                        <a:t>Розвинулись</a:t>
                      </a:r>
                      <a:r>
                        <a:rPr lang="uk-UA" sz="1600" baseline="0" dirty="0" smtClean="0"/>
                        <a:t> значні галузі у всіх країнах ЄС із значним аграрним потенціалом. 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34606"/>
                  </a:ext>
                </a:extLst>
              </a:tr>
              <a:tr h="8588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uk-UA" sz="1600" b="1" dirty="0" smtClean="0"/>
                        <a:t>Китай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До</a:t>
                      </a:r>
                      <a:r>
                        <a:rPr lang="uk-UA" sz="1400" b="1" i="1" baseline="0" dirty="0" smtClean="0"/>
                        <a:t> 2025 р поставлене завдання 10% 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35 депутатів всіх фракцій і об'єднань долучились до процесу розробки і реєстрації проекту.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3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01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718402" y="241382"/>
            <a:ext cx="10635398" cy="536493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Ц</a:t>
            </a:r>
            <a:r>
              <a:rPr lang="ru-RU" b="1" dirty="0" err="1" smtClean="0">
                <a:solidFill>
                  <a:srgbClr val="0070C0"/>
                </a:solidFill>
              </a:rPr>
              <a:t>ілі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завдання</a:t>
            </a:r>
            <a:r>
              <a:rPr lang="ru-RU" b="1" dirty="0">
                <a:solidFill>
                  <a:srgbClr val="0070C0"/>
                </a:solidFill>
              </a:rPr>
              <a:t>, а </a:t>
            </a:r>
            <a:r>
              <a:rPr lang="ru-RU" b="1" dirty="0" err="1">
                <a:solidFill>
                  <a:srgbClr val="0070C0"/>
                </a:solidFill>
              </a:rPr>
              <a:t>також</a:t>
            </a:r>
            <a:r>
              <a:rPr lang="ru-RU" b="1" dirty="0">
                <a:solidFill>
                  <a:srgbClr val="0070C0"/>
                </a:solidFill>
              </a:rPr>
              <a:t> шляхи </a:t>
            </a:r>
            <a:r>
              <a:rPr lang="ru-RU" b="1" dirty="0" err="1">
                <a:solidFill>
                  <a:srgbClr val="0070C0"/>
                </a:solidFill>
              </a:rPr>
              <a:t>реалізації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конкретними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термінами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 smtClean="0">
                <a:solidFill>
                  <a:srgbClr val="FFFFFF"/>
                </a:solidFill>
              </a:rPr>
              <a:pPr/>
              <a:t>4</a:t>
            </a:fld>
            <a:endParaRPr kumimoji="0"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52897"/>
              </p:ext>
            </p:extLst>
          </p:nvPr>
        </p:nvGraphicFramePr>
        <p:xfrm>
          <a:off x="718402" y="931074"/>
          <a:ext cx="10635398" cy="55806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798">
                  <a:extLst>
                    <a:ext uri="{9D8B030D-6E8A-4147-A177-3AD203B41FA5}">
                      <a16:colId xmlns:a16="http://schemas.microsoft.com/office/drawing/2014/main" val="2124110754"/>
                    </a:ext>
                  </a:extLst>
                </a:gridCol>
                <a:gridCol w="4476205">
                  <a:extLst>
                    <a:ext uri="{9D8B030D-6E8A-4147-A177-3AD203B41FA5}">
                      <a16:colId xmlns:a16="http://schemas.microsoft.com/office/drawing/2014/main" val="2845609425"/>
                    </a:ext>
                  </a:extLst>
                </a:gridCol>
                <a:gridCol w="1677851">
                  <a:extLst>
                    <a:ext uri="{9D8B030D-6E8A-4147-A177-3AD203B41FA5}">
                      <a16:colId xmlns:a16="http://schemas.microsoft.com/office/drawing/2014/main" val="4201971140"/>
                    </a:ext>
                  </a:extLst>
                </a:gridCol>
                <a:gridCol w="3980544">
                  <a:extLst>
                    <a:ext uri="{9D8B030D-6E8A-4147-A177-3AD203B41FA5}">
                      <a16:colId xmlns:a16="http://schemas.microsoft.com/office/drawing/2014/main" val="1610433901"/>
                    </a:ext>
                  </a:extLst>
                </a:gridCol>
              </a:tblGrid>
              <a:tr h="341958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Цілі, шляхи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Стан</a:t>
                      </a:r>
                      <a:r>
                        <a:rPr lang="uk-UA" baseline="0" dirty="0" smtClean="0"/>
                        <a:t> виконання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72641"/>
                  </a:ext>
                </a:extLst>
              </a:tr>
              <a:tr h="5984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Формування команди однодумців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2014 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Обєднано</a:t>
                      </a:r>
                      <a:r>
                        <a:rPr lang="uk-UA" sz="1600" dirty="0" smtClean="0"/>
                        <a:t> понад 14 різних підприємств виробників в асоціацію </a:t>
                      </a:r>
                      <a:r>
                        <a:rPr lang="uk-UA" sz="1600" dirty="0" err="1" smtClean="0"/>
                        <a:t>Укрбіопаливо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32867"/>
                  </a:ext>
                </a:extLst>
              </a:tr>
              <a:tr h="5984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Донесення проблеми центральним органам влади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2015 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Створено міжвідомчі робочі групи</a:t>
                      </a:r>
                      <a:r>
                        <a:rPr lang="uk-UA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70995"/>
                  </a:ext>
                </a:extLst>
              </a:tr>
              <a:tr h="11113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Розробка змін до  законодавства, погодження між</a:t>
                      </a:r>
                      <a:r>
                        <a:rPr lang="uk-UA" sz="1600" baseline="0" dirty="0" smtClean="0"/>
                        <a:t> міністерствами, учасниками ринку, секретаріатом Енергетичного співтовариства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2015 р-2017 р.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Проведено</a:t>
                      </a:r>
                      <a:r>
                        <a:rPr lang="uk-UA" sz="1600" baseline="0" dirty="0" smtClean="0"/>
                        <a:t> понад 24 робочих нарад, зустрічей, погоджено низку різних можливих варіацій змін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34606"/>
                  </a:ext>
                </a:extLst>
              </a:tr>
              <a:tr h="11113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Донесення проблематики і відпрацьованого</a:t>
                      </a:r>
                      <a:r>
                        <a:rPr lang="uk-UA" sz="1600" baseline="0" dirty="0" smtClean="0"/>
                        <a:t> законопроекту народним депутатам всіх фракцій, реєстрація узгодженого законопроекту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Кінець 2017 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35 депутатів всіх фракцій і об'єднань долучились до процесу розробки і реєстрації проекту.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33768"/>
                  </a:ext>
                </a:extLst>
              </a:tr>
              <a:tr h="5984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Підготовка проекту до першого читання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Січень-травень 2018 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Три головних комітети</a:t>
                      </a:r>
                      <a:r>
                        <a:rPr lang="uk-UA" sz="1600" baseline="0" dirty="0" smtClean="0"/>
                        <a:t> підтримали проект закону одноголосно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78088"/>
                  </a:ext>
                </a:extLst>
              </a:tr>
              <a:tr h="5984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Прийняття</a:t>
                      </a:r>
                      <a:r>
                        <a:rPr lang="uk-UA" sz="1600" baseline="0" dirty="0" smtClean="0"/>
                        <a:t> законопроекту у першому і згодом другому читаннях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Червень -листопад 2018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82383"/>
                  </a:ext>
                </a:extLst>
              </a:tr>
              <a:tr h="5984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Робота над підзаконними нормативними актами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Грудень 2018 р - травень 2019 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0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869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1001486" y="476672"/>
            <a:ext cx="10352314" cy="960242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sz="2400" b="1" dirty="0" smtClean="0"/>
              <a:t>Чинні зобов'язання України та екологічний ефект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1486" y="1725394"/>
            <a:ext cx="4194628" cy="4385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indent="-228600"/>
            <a:r>
              <a:rPr lang="uk-UA" sz="1600" b="1" dirty="0"/>
              <a:t>Чинні  міжнародні та  українські нормативні акти щодо біопалив </a:t>
            </a:r>
          </a:p>
          <a:p>
            <a:pPr marL="228600" indent="-228600" algn="just"/>
            <a:r>
              <a:rPr lang="uk-UA" sz="1600" b="1" dirty="0"/>
              <a:t> </a:t>
            </a:r>
            <a:endParaRPr lang="ru-RU" sz="1600" b="1" dirty="0"/>
          </a:p>
          <a:p>
            <a:pPr marL="228600" indent="-228600" algn="just">
              <a:buAutoNum type="arabicPeriod"/>
            </a:pPr>
            <a:r>
              <a:rPr lang="ru-RU" sz="1100" b="1" dirty="0"/>
              <a:t>Протокол  про </a:t>
            </a:r>
            <a:r>
              <a:rPr lang="ru-RU" sz="1100" b="1" dirty="0" err="1"/>
              <a:t>приєднання</a:t>
            </a:r>
            <a:r>
              <a:rPr lang="ru-RU" sz="1100" b="1" dirty="0"/>
              <a:t> </a:t>
            </a:r>
            <a:r>
              <a:rPr lang="ru-RU" sz="1100" b="1" dirty="0" err="1"/>
              <a:t>України</a:t>
            </a:r>
            <a:r>
              <a:rPr lang="ru-RU" sz="1100" b="1" dirty="0"/>
              <a:t> до Договору </a:t>
            </a:r>
            <a:br>
              <a:rPr lang="ru-RU" sz="1100" b="1" dirty="0"/>
            </a:br>
            <a:r>
              <a:rPr lang="ru-RU" sz="1100" b="1" dirty="0"/>
              <a:t>про </a:t>
            </a:r>
            <a:r>
              <a:rPr lang="ru-RU" sz="1100" b="1" dirty="0" err="1"/>
              <a:t>заснування</a:t>
            </a:r>
            <a:r>
              <a:rPr lang="ru-RU" sz="1100" b="1" dirty="0"/>
              <a:t> </a:t>
            </a:r>
            <a:r>
              <a:rPr lang="ru-RU" sz="1100" b="1" dirty="0" err="1"/>
              <a:t>Енергетичного</a:t>
            </a:r>
            <a:r>
              <a:rPr lang="ru-RU" sz="1100" b="1" dirty="0"/>
              <a:t> </a:t>
            </a:r>
            <a:r>
              <a:rPr lang="ru-RU" sz="1100" b="1" dirty="0" err="1"/>
              <a:t>Співтовариства</a:t>
            </a:r>
            <a:r>
              <a:rPr lang="ru-RU" sz="1100" b="1" dirty="0"/>
              <a:t> </a:t>
            </a:r>
            <a:r>
              <a:rPr lang="ru-RU" sz="1100" i="1" dirty="0"/>
              <a:t> </a:t>
            </a:r>
            <a:r>
              <a:rPr lang="ru-RU" sz="1100" i="1" dirty="0" err="1"/>
              <a:t>ратифіковано</a:t>
            </a:r>
            <a:r>
              <a:rPr lang="ru-RU" sz="1100" i="1" dirty="0"/>
              <a:t> Законом  N 2787-VI ( </a:t>
            </a:r>
            <a:r>
              <a:rPr lang="ru-RU" sz="1100" i="1" u="sng" dirty="0">
                <a:hlinkClick r:id="rId3"/>
              </a:rPr>
              <a:t>2787-17</a:t>
            </a:r>
            <a:r>
              <a:rPr lang="ru-RU" sz="1100" i="1" dirty="0"/>
              <a:t> ) </a:t>
            </a:r>
            <a:r>
              <a:rPr lang="ru-RU" sz="1100" i="1" dirty="0" err="1"/>
              <a:t>від</a:t>
            </a:r>
            <a:r>
              <a:rPr lang="ru-RU" sz="1100" i="1" dirty="0"/>
              <a:t> 15.12.2010, </a:t>
            </a:r>
            <a:r>
              <a:rPr lang="ru-RU" sz="1100" i="1" dirty="0" err="1"/>
              <a:t>який</a:t>
            </a:r>
            <a:r>
              <a:rPr lang="ru-RU" sz="1100" i="1" dirty="0"/>
              <a:t> </a:t>
            </a:r>
            <a:r>
              <a:rPr lang="ru-RU" sz="1100" i="1" dirty="0" err="1"/>
              <a:t>зобовязує</a:t>
            </a:r>
            <a:r>
              <a:rPr lang="ru-RU" sz="1100" i="1" dirty="0"/>
              <a:t> нас  </a:t>
            </a:r>
            <a:r>
              <a:rPr lang="ru-RU" sz="1100" i="1" dirty="0" err="1"/>
              <a:t>виконати</a:t>
            </a:r>
            <a:r>
              <a:rPr lang="ru-RU" sz="1100" i="1" dirty="0"/>
              <a:t> директиву  </a:t>
            </a:r>
            <a:r>
              <a:rPr lang="ru-RU" sz="1100" dirty="0"/>
              <a:t>2003/30/ЄС .</a:t>
            </a:r>
          </a:p>
          <a:p>
            <a:pPr marL="228600" indent="-228600" algn="just">
              <a:buAutoNum type="arabicPeriod"/>
            </a:pPr>
            <a:r>
              <a:rPr lang="ru-RU" sz="1100" b="1" dirty="0"/>
              <a:t>ДИРЕКТИВА РАДИ 2003/30/ЄС </a:t>
            </a:r>
            <a:r>
              <a:rPr lang="ru-RU" sz="1100" b="1" dirty="0" err="1"/>
              <a:t>Європейського</a:t>
            </a:r>
            <a:r>
              <a:rPr lang="ru-RU" sz="1100" b="1" dirty="0"/>
              <a:t> </a:t>
            </a:r>
            <a:r>
              <a:rPr lang="ru-RU" sz="1100" dirty="0"/>
              <a:t>Парламенту та Ради </a:t>
            </a:r>
            <a:r>
              <a:rPr lang="ru-RU" sz="1100" dirty="0" err="1"/>
              <a:t>від</a:t>
            </a:r>
            <a:r>
              <a:rPr lang="ru-RU" sz="1100" dirty="0"/>
              <a:t> 8 </a:t>
            </a:r>
            <a:r>
              <a:rPr lang="ru-RU" sz="1100" dirty="0" err="1"/>
              <a:t>травня</a:t>
            </a:r>
            <a:r>
              <a:rPr lang="ru-RU" sz="1100" dirty="0"/>
              <a:t> 2003 року про </a:t>
            </a:r>
            <a:r>
              <a:rPr lang="ru-RU" sz="1100" dirty="0" err="1"/>
              <a:t>сприяння</a:t>
            </a:r>
            <a:r>
              <a:rPr lang="ru-RU" sz="1100" dirty="0"/>
              <a:t> </a:t>
            </a:r>
            <a:r>
              <a:rPr lang="ru-RU" sz="1100" dirty="0" err="1"/>
              <a:t>використанню</a:t>
            </a:r>
            <a:r>
              <a:rPr lang="ru-RU" sz="1100" dirty="0"/>
              <a:t> </a:t>
            </a:r>
            <a:r>
              <a:rPr lang="ru-RU" sz="1100" dirty="0" err="1"/>
              <a:t>біопалива</a:t>
            </a:r>
            <a:r>
              <a:rPr lang="ru-RU" sz="1100" dirty="0"/>
              <a:t> </a:t>
            </a:r>
            <a:r>
              <a:rPr lang="ru-RU" sz="1100" dirty="0" err="1"/>
              <a:t>або</a:t>
            </a:r>
            <a:r>
              <a:rPr lang="ru-RU" sz="1100" dirty="0"/>
              <a:t> </a:t>
            </a:r>
            <a:r>
              <a:rPr lang="ru-RU" sz="1100" dirty="0" err="1"/>
              <a:t>іншого</a:t>
            </a:r>
            <a:r>
              <a:rPr lang="ru-RU" sz="1100" dirty="0"/>
              <a:t> </a:t>
            </a:r>
            <a:r>
              <a:rPr lang="ru-RU" sz="1100" dirty="0" err="1"/>
              <a:t>відновлюваного</a:t>
            </a:r>
            <a:r>
              <a:rPr lang="ru-RU" sz="1100" dirty="0"/>
              <a:t> </a:t>
            </a:r>
            <a:r>
              <a:rPr lang="ru-RU" sz="1100" dirty="0" err="1"/>
              <a:t>палива</a:t>
            </a:r>
            <a:r>
              <a:rPr lang="ru-RU" sz="1100" dirty="0"/>
              <a:t> для транспорту – </a:t>
            </a:r>
            <a:r>
              <a:rPr lang="ru-RU" sz="1100" i="1" dirty="0" err="1"/>
              <a:t>зобовязує</a:t>
            </a:r>
            <a:r>
              <a:rPr lang="ru-RU" sz="1100" i="1" dirty="0"/>
              <a:t> до 2011 </a:t>
            </a:r>
            <a:r>
              <a:rPr lang="ru-RU" sz="1100" i="1" dirty="0" err="1"/>
              <a:t>р</a:t>
            </a:r>
            <a:r>
              <a:rPr lang="ru-RU" sz="1100" i="1" dirty="0"/>
              <a:t> 5,75% у </a:t>
            </a:r>
            <a:r>
              <a:rPr lang="ru-RU" sz="1100" i="1" dirty="0" err="1"/>
              <a:t>всіх</a:t>
            </a:r>
            <a:r>
              <a:rPr lang="ru-RU" sz="1100" i="1" dirty="0"/>
              <a:t> </a:t>
            </a:r>
            <a:r>
              <a:rPr lang="ru-RU" sz="1100" i="1" dirty="0" err="1"/>
              <a:t>моторних</a:t>
            </a:r>
            <a:r>
              <a:rPr lang="ru-RU" sz="1100" i="1" dirty="0"/>
              <a:t> </a:t>
            </a:r>
            <a:r>
              <a:rPr lang="ru-RU" sz="1100" i="1" dirty="0" err="1"/>
              <a:t>паливах</a:t>
            </a:r>
            <a:r>
              <a:rPr lang="ru-RU" sz="1100" dirty="0"/>
              <a:t>.</a:t>
            </a:r>
            <a:r>
              <a:rPr lang="ru-RU" sz="1100" i="1" dirty="0"/>
              <a:t> </a:t>
            </a:r>
          </a:p>
          <a:p>
            <a:pPr marL="228600" indent="-228600" algn="just">
              <a:buAutoNum type="arabicPeriod"/>
            </a:pPr>
            <a:r>
              <a:rPr lang="ru-RU" sz="1100" b="1" dirty="0"/>
              <a:t>РОЗПОРЯДЖЕННЯ КМУ</a:t>
            </a:r>
            <a:r>
              <a:rPr lang="ru-RU" sz="1100" dirty="0"/>
              <a:t> </a:t>
            </a:r>
            <a:r>
              <a:rPr lang="ru-RU" sz="1100" b="1" dirty="0" err="1"/>
              <a:t>від</a:t>
            </a:r>
            <a:r>
              <a:rPr lang="ru-RU" sz="1100" b="1" dirty="0"/>
              <a:t> 19 </a:t>
            </a:r>
            <a:r>
              <a:rPr lang="ru-RU" sz="1100" b="1" dirty="0" err="1"/>
              <a:t>червня</a:t>
            </a:r>
            <a:r>
              <a:rPr lang="ru-RU" sz="1100" b="1" dirty="0"/>
              <a:t> 2013 р. № 429-р </a:t>
            </a:r>
            <a:r>
              <a:rPr lang="ru-RU" sz="1100" dirty="0"/>
              <a:t>Про </a:t>
            </a:r>
            <a:r>
              <a:rPr lang="ru-RU" sz="1100" dirty="0" err="1"/>
              <a:t>затвердження</a:t>
            </a:r>
            <a:r>
              <a:rPr lang="ru-RU" sz="1100" dirty="0"/>
              <a:t> </a:t>
            </a:r>
            <a:r>
              <a:rPr lang="ru-RU" sz="1100" dirty="0" err="1"/>
              <a:t>планів</a:t>
            </a:r>
            <a:r>
              <a:rPr lang="ru-RU" sz="1100" dirty="0"/>
              <a:t> </a:t>
            </a:r>
            <a:r>
              <a:rPr lang="ru-RU" sz="1100" dirty="0" err="1"/>
              <a:t>заходів</a:t>
            </a:r>
            <a:r>
              <a:rPr lang="ru-RU" sz="1100" dirty="0"/>
              <a:t> </a:t>
            </a:r>
            <a:r>
              <a:rPr lang="ru-RU" sz="1100" dirty="0" err="1"/>
              <a:t>з</a:t>
            </a:r>
            <a:r>
              <a:rPr lang="ru-RU" sz="1100" dirty="0"/>
              <a:t> </a:t>
            </a:r>
            <a:r>
              <a:rPr lang="ru-RU" sz="1100" dirty="0" err="1"/>
              <a:t>імплементації</a:t>
            </a:r>
            <a:r>
              <a:rPr lang="ru-RU" sz="1100" dirty="0"/>
              <a:t> </a:t>
            </a:r>
            <a:r>
              <a:rPr lang="ru-RU" sz="1100" dirty="0" err="1"/>
              <a:t>Директиви</a:t>
            </a:r>
            <a:r>
              <a:rPr lang="ru-RU" sz="1100" dirty="0"/>
              <a:t> 2001/77/ЕС </a:t>
            </a:r>
            <a:r>
              <a:rPr lang="ru-RU" sz="1100" dirty="0" err="1"/>
              <a:t>і</a:t>
            </a:r>
            <a:r>
              <a:rPr lang="ru-RU" sz="1100" dirty="0"/>
              <a:t> </a:t>
            </a:r>
            <a:r>
              <a:rPr lang="ru-RU" sz="1100" dirty="0" err="1"/>
              <a:t>Директиви</a:t>
            </a:r>
            <a:r>
              <a:rPr lang="ru-RU" sz="1100" dirty="0"/>
              <a:t> 2003/30/ЕС</a:t>
            </a:r>
            <a:r>
              <a:rPr lang="ru-RU" sz="1100" b="1" dirty="0"/>
              <a:t>. </a:t>
            </a:r>
          </a:p>
          <a:p>
            <a:pPr marL="228600" indent="-228600" algn="just">
              <a:buAutoNum type="arabicPeriod"/>
            </a:pPr>
            <a:r>
              <a:rPr lang="ru-RU" sz="1100" b="1" dirty="0"/>
              <a:t>ДИРЕКТИВА ЄВРОПЕЙСЬКОГО ПАРЛАМЕНТУ ТА РАДИ 2009/28/ЄС </a:t>
            </a:r>
            <a:r>
              <a:rPr lang="ru-RU" sz="1100" dirty="0" err="1"/>
              <a:t>від</a:t>
            </a:r>
            <a:r>
              <a:rPr lang="ru-RU" sz="1100" dirty="0"/>
              <a:t> 23 </a:t>
            </a:r>
            <a:r>
              <a:rPr lang="ru-RU" sz="1100" dirty="0" err="1"/>
              <a:t>квітня</a:t>
            </a:r>
            <a:r>
              <a:rPr lang="ru-RU" sz="1100" dirty="0"/>
              <a:t> 2009 року про </a:t>
            </a:r>
            <a:r>
              <a:rPr lang="ru-RU" sz="1100" dirty="0" err="1"/>
              <a:t>заохочення</a:t>
            </a:r>
            <a:r>
              <a:rPr lang="ru-RU" sz="1100" dirty="0"/>
              <a:t> до </a:t>
            </a:r>
            <a:r>
              <a:rPr lang="ru-RU" sz="1100" dirty="0" err="1"/>
              <a:t>використання</a:t>
            </a:r>
            <a:r>
              <a:rPr lang="ru-RU" sz="1100" dirty="0"/>
              <a:t> </a:t>
            </a:r>
            <a:r>
              <a:rPr lang="ru-RU" sz="1100" dirty="0" err="1"/>
              <a:t>енергії</a:t>
            </a:r>
            <a:r>
              <a:rPr lang="ru-RU" sz="1100" dirty="0"/>
              <a:t>, </a:t>
            </a:r>
            <a:r>
              <a:rPr lang="ru-RU" sz="1100" dirty="0" err="1"/>
              <a:t>виробленої</a:t>
            </a:r>
            <a:r>
              <a:rPr lang="ru-RU" sz="1100" dirty="0"/>
              <a:t> </a:t>
            </a:r>
            <a:r>
              <a:rPr lang="ru-RU" sz="1100" dirty="0" err="1"/>
              <a:t>з</a:t>
            </a:r>
            <a:r>
              <a:rPr lang="ru-RU" sz="1100" dirty="0"/>
              <a:t> </a:t>
            </a:r>
            <a:r>
              <a:rPr lang="ru-RU" sz="1100" dirty="0" err="1"/>
              <a:t>відновлюваних</a:t>
            </a:r>
            <a:r>
              <a:rPr lang="ru-RU" sz="1100" dirty="0"/>
              <a:t> </a:t>
            </a:r>
            <a:r>
              <a:rPr lang="ru-RU" sz="1100" dirty="0" err="1"/>
              <a:t>джерел</a:t>
            </a:r>
            <a:r>
              <a:rPr lang="ru-RU" sz="1100" dirty="0"/>
              <a:t> та </a:t>
            </a:r>
            <a:r>
              <a:rPr lang="ru-RU" sz="1100" dirty="0" err="1"/>
              <a:t>якою</a:t>
            </a:r>
            <a:r>
              <a:rPr lang="ru-RU" sz="1100" dirty="0"/>
              <a:t> </a:t>
            </a:r>
            <a:r>
              <a:rPr lang="ru-RU" sz="1100" dirty="0" err="1"/>
              <a:t>вносяться</a:t>
            </a:r>
            <a:r>
              <a:rPr lang="ru-RU" sz="1100" dirty="0"/>
              <a:t> </a:t>
            </a:r>
            <a:r>
              <a:rPr lang="ru-RU" sz="1100" dirty="0" err="1"/>
              <a:t>зміни</a:t>
            </a:r>
            <a:r>
              <a:rPr lang="ru-RU" sz="1100" dirty="0"/>
              <a:t> до, а в </a:t>
            </a:r>
            <a:r>
              <a:rPr lang="ru-RU" sz="1100" dirty="0" err="1"/>
              <a:t>подальшому</a:t>
            </a:r>
            <a:r>
              <a:rPr lang="ru-RU" sz="1100" dirty="0"/>
              <a:t> </a:t>
            </a:r>
            <a:r>
              <a:rPr lang="ru-RU" sz="1100" dirty="0" err="1"/>
              <a:t>скасовуються</a:t>
            </a:r>
            <a:r>
              <a:rPr lang="ru-RU" sz="1100" dirty="0"/>
              <a:t> </a:t>
            </a:r>
            <a:r>
              <a:rPr lang="ru-RU" sz="1100" dirty="0" err="1"/>
              <a:t>Директиви</a:t>
            </a:r>
            <a:r>
              <a:rPr lang="ru-RU" sz="1100" dirty="0"/>
              <a:t> 2001/77/ЄС та 2003/30/ЄС – </a:t>
            </a:r>
            <a:r>
              <a:rPr lang="ru-RU" sz="1100" i="1" dirty="0" err="1"/>
              <a:t>використання</a:t>
            </a:r>
            <a:r>
              <a:rPr lang="ru-RU" sz="1100" i="1" dirty="0"/>
              <a:t> </a:t>
            </a:r>
            <a:r>
              <a:rPr lang="ru-RU" sz="1100" i="1" dirty="0" err="1"/>
              <a:t>понад</a:t>
            </a:r>
            <a:r>
              <a:rPr lang="ru-RU" sz="1100" i="1" dirty="0"/>
              <a:t> 10% </a:t>
            </a:r>
            <a:r>
              <a:rPr lang="ru-RU" sz="1100" i="1" dirty="0" err="1"/>
              <a:t>біопалив</a:t>
            </a:r>
            <a:r>
              <a:rPr lang="ru-RU" sz="1100" i="1" dirty="0"/>
              <a:t> до 2020</a:t>
            </a:r>
            <a:r>
              <a:rPr lang="ru-RU" sz="1100" dirty="0"/>
              <a:t>.</a:t>
            </a:r>
            <a:endParaRPr lang="ru-RU" sz="1100" b="1" dirty="0"/>
          </a:p>
          <a:p>
            <a:pPr marL="228600" indent="-228600" algn="just">
              <a:buFontTx/>
              <a:buAutoNum type="arabicPeriod"/>
            </a:pPr>
            <a:r>
              <a:rPr lang="ru-RU" sz="1100" b="1" dirty="0"/>
              <a:t>РОЗПОРЯДЖЕННЯ КМУ </a:t>
            </a:r>
            <a:r>
              <a:rPr lang="ru-RU" sz="1100" b="1" dirty="0" err="1"/>
              <a:t>від</a:t>
            </a:r>
            <a:r>
              <a:rPr lang="ru-RU" sz="1100" b="1" dirty="0"/>
              <a:t> 3 </a:t>
            </a:r>
            <a:r>
              <a:rPr lang="ru-RU" sz="1100" b="1" dirty="0" err="1"/>
              <a:t>вересня</a:t>
            </a:r>
            <a:r>
              <a:rPr lang="ru-RU" sz="1100" b="1" dirty="0"/>
              <a:t> 2014 р. № 791-р </a:t>
            </a:r>
            <a:r>
              <a:rPr lang="ru-RU" sz="1100" dirty="0"/>
              <a:t>Про </a:t>
            </a:r>
            <a:r>
              <a:rPr lang="ru-RU" sz="1100" dirty="0" err="1"/>
              <a:t>затвердження</a:t>
            </a:r>
            <a:r>
              <a:rPr lang="ru-RU" sz="1100" dirty="0"/>
              <a:t> плану </a:t>
            </a:r>
            <a:r>
              <a:rPr lang="ru-RU" sz="1100" dirty="0" err="1"/>
              <a:t>заходів</a:t>
            </a:r>
            <a:r>
              <a:rPr lang="ru-RU" sz="1100" dirty="0"/>
              <a:t> </a:t>
            </a:r>
            <a:r>
              <a:rPr lang="ru-RU" sz="1100" dirty="0" err="1"/>
              <a:t>з</a:t>
            </a:r>
            <a:r>
              <a:rPr lang="ru-RU" sz="1100" dirty="0"/>
              <a:t> </a:t>
            </a:r>
            <a:r>
              <a:rPr lang="ru-RU" sz="1100" dirty="0" err="1"/>
              <a:t>імплементації</a:t>
            </a:r>
            <a:r>
              <a:rPr lang="ru-RU" sz="1100" dirty="0"/>
              <a:t> </a:t>
            </a:r>
            <a:r>
              <a:rPr lang="ru-RU" sz="1100" dirty="0" err="1"/>
              <a:t>Директиви</a:t>
            </a:r>
            <a:r>
              <a:rPr lang="ru-RU" sz="1100" dirty="0"/>
              <a:t> </a:t>
            </a:r>
            <a:r>
              <a:rPr lang="ru-RU" sz="1100" dirty="0" err="1"/>
              <a:t>Європейського</a:t>
            </a:r>
            <a:r>
              <a:rPr lang="ru-RU" sz="1100" dirty="0"/>
              <a:t> Парламенту та Ради</a:t>
            </a:r>
            <a:r>
              <a:rPr lang="ru-RU" sz="1100" b="1" dirty="0"/>
              <a:t> 2009/28/ЄС</a:t>
            </a:r>
            <a:endParaRPr lang="ru-RU" sz="1100" dirty="0"/>
          </a:p>
          <a:p>
            <a:pPr marL="228600" indent="-228600">
              <a:buAutoNum type="arabicPeriod"/>
            </a:pPr>
            <a:endParaRPr lang="uk-UA" sz="11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 smtClean="0">
                <a:solidFill>
                  <a:srgbClr val="FFFFFF"/>
                </a:solidFill>
              </a:rPr>
              <a:pPr/>
              <a:t>5</a:t>
            </a:fld>
            <a:endParaRPr kumimoji="0"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04848"/>
              </p:ext>
            </p:extLst>
          </p:nvPr>
        </p:nvGraphicFramePr>
        <p:xfrm>
          <a:off x="5617029" y="1725394"/>
          <a:ext cx="5736771" cy="433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597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Процес виробництва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Скорочення викидів парникових газів, типові значення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Скорочення викидів парникових газів, за замовчуванням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цукрових буряків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зернових (технологічне паливо не зазначене)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32%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зернових (з використанням бурого вугілля як технологічного палива на станціях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когенерації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32%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зернових (з використанням природного газу як технологічного палива у традиційних котлах)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зернових (з використанням природного газу як технологічного палива на станціях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когенерації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зернових (з використанням соломи як технологічного палива на станціях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когенерації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Етанол з кукурудзи, вироблений на території Європейського Союзу (з використанням природного газу як технологічного палива на станціях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когенерації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Біодизель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із свиріпового насіння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Біодизель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з соняшників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Біодизель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з сої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42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Біодизель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з відпрацьованої рослинної олії або тваринного жиру (*)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2614">
                <a:tc gridSpan="3"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Джерело:  </a:t>
                      </a:r>
                      <a:r>
                        <a:rPr lang="ru-RU" sz="1200" b="1" dirty="0" smtClean="0"/>
                        <a:t>ДОДАТОК </a:t>
                      </a:r>
                      <a:r>
                        <a:rPr lang="en-US" sz="1200" b="1" dirty="0" smtClean="0"/>
                        <a:t>V</a:t>
                      </a:r>
                      <a:r>
                        <a:rPr lang="uk-UA" sz="1200" b="1" dirty="0" smtClean="0"/>
                        <a:t> </a:t>
                      </a:r>
                      <a:r>
                        <a:rPr lang="ru-RU" sz="1200" b="1" dirty="0" smtClean="0"/>
                        <a:t>ДИРЕКТИВИ ЄВРОПЕЙСЬКОГО ПАРЛАМЕНТУ ТА РАДИ 2009/28/ЄС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066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2135560" y="6021288"/>
            <a:ext cx="7704856" cy="216982"/>
          </a:xfrm>
          <a:solidFill>
            <a:schemeClr val="bg2">
              <a:alpha val="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900" dirty="0">
                <a:solidFill>
                  <a:srgbClr val="FF0000"/>
                </a:solidFill>
              </a:rPr>
              <a:t>Українська асоціація виробників альтернативних транспортних палив </a:t>
            </a:r>
            <a:r>
              <a:rPr lang="uk-UA" sz="900" dirty="0" err="1">
                <a:solidFill>
                  <a:srgbClr val="FF0000"/>
                </a:solidFill>
              </a:rPr>
              <a:t>“Укрбіопаливо”</a:t>
            </a:r>
            <a:r>
              <a:rPr lang="uk-UA" sz="900" dirty="0">
                <a:solidFill>
                  <a:srgbClr val="FF0000"/>
                </a:solidFill>
              </a:rPr>
              <a:t> </a:t>
            </a:r>
            <a:r>
              <a:rPr lang="en-US" sz="900" dirty="0">
                <a:hlinkClick r:id="rId2"/>
              </a:rPr>
              <a:t>www.ukrfuel.org</a:t>
            </a:r>
            <a:r>
              <a:rPr lang="uk-UA" sz="900" dirty="0"/>
              <a:t> Тарас Миколаєнко</a:t>
            </a:r>
            <a:r>
              <a:rPr lang="en-US" sz="900" dirty="0"/>
              <a:t>  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ru-RU" smtClean="0">
                <a:solidFill>
                  <a:srgbClr val="FFFFFF"/>
                </a:solidFill>
              </a:rPr>
              <a:pPr/>
              <a:t>6</a:t>
            </a:fld>
            <a:endParaRPr kumimoji="0" lang="ru-RU"/>
          </a:p>
        </p:txBody>
      </p:sp>
      <p:sp useBgFill="1">
        <p:nvSpPr>
          <p:cNvPr id="12" name="TextBox 11"/>
          <p:cNvSpPr txBox="1"/>
          <p:nvPr/>
        </p:nvSpPr>
        <p:spPr>
          <a:xfrm>
            <a:off x="600891" y="437485"/>
            <a:ext cx="11011989" cy="92333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Команда нашого проекту вже понад 5 років активно розвиває і захищає розвиток </a:t>
            </a:r>
            <a:r>
              <a:rPr lang="uk-UA" dirty="0" err="1" smtClean="0"/>
              <a:t>біопалив</a:t>
            </a:r>
            <a:r>
              <a:rPr lang="uk-UA" dirty="0" smtClean="0"/>
              <a:t> на транспорті і об'єднує практично всіх виробників України. </a:t>
            </a:r>
          </a:p>
          <a:p>
            <a:pPr algn="ctr"/>
            <a:r>
              <a:rPr lang="uk-UA" sz="1400" dirty="0" smtClean="0"/>
              <a:t>До успіхів відносимо низку проектів і підзаконних актів, які не дозволили нафтовому </a:t>
            </a:r>
            <a:r>
              <a:rPr lang="uk-UA" sz="1400" dirty="0" err="1" smtClean="0"/>
              <a:t>лоббі</a:t>
            </a:r>
            <a:r>
              <a:rPr lang="uk-UA" sz="1400" dirty="0" smtClean="0"/>
              <a:t> знищити нашу молоду галузь</a:t>
            </a:r>
            <a:r>
              <a:rPr lang="uk-UA" dirty="0" smtClean="0"/>
              <a:t>., </a:t>
            </a:r>
            <a:endParaRPr lang="ru-RU" dirty="0"/>
          </a:p>
        </p:txBody>
      </p:sp>
      <p:pic>
        <p:nvPicPr>
          <p:cNvPr id="9" name="Рисунок 8" descr="11150881_1067499966596707_3595656753583046613_n-300x1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5560" y="1412777"/>
            <a:ext cx="3631078" cy="2045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20150414_141119-300x16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5560" y="3717033"/>
            <a:ext cx="3600400" cy="202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 descr="20150417_11154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1412776"/>
            <a:ext cx="3681326" cy="2070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G_720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3717032"/>
            <a:ext cx="3672408" cy="2154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4894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775</Words>
  <Application>Microsoft Office PowerPoint</Application>
  <PresentationFormat>Широкоэкранный</PresentationFormat>
  <Paragraphs>133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Економічний ефект. Заміщення 5-10% пального біоетанолом і біодизелем щорічно залишатиме в економіці понад 500 млн $ і викличе мультиплікативне зростання ВВП на 1,5 млрд долл.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Пользователь1</dc:creator>
  <cp:lastModifiedBy>Пользователь1</cp:lastModifiedBy>
  <cp:revision>11</cp:revision>
  <dcterms:created xsi:type="dcterms:W3CDTF">2018-04-30T15:24:45Z</dcterms:created>
  <dcterms:modified xsi:type="dcterms:W3CDTF">2018-04-30T16:53:03Z</dcterms:modified>
</cp:coreProperties>
</file>