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3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6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2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0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0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2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0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4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ADE2-EA49-4662-AC6D-38FBCF12D503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C3DF-78B6-4676-ABCA-1C843FACC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1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7106" y="747407"/>
            <a:ext cx="56708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ІДЕЯ:</a:t>
            </a:r>
            <a:endParaRPr lang="uk-U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 та лобіювання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аконопроекту про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дійсне, а не формальне,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запобігання рейдерству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Україні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44"/>
            <a:ext cx="6624735" cy="6405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1949" y="5300266"/>
            <a:ext cx="4754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Олександр Гуміров</a:t>
            </a:r>
            <a:endParaRPr lang="ru-RU" sz="44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6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4" y="469640"/>
            <a:ext cx="4655976" cy="3103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2840" y="348342"/>
            <a:ext cx="652034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останні 5 років в Україні відбулось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 1800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рейдерських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захоплень бізнес-об’єктів!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них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36%)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останній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рік!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 двічі кожного дня!</a:t>
            </a:r>
          </a:p>
          <a:p>
            <a:pPr algn="ctr"/>
            <a:endParaRPr lang="uk-UA" sz="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4478" y="3897087"/>
            <a:ext cx="4193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 щоденно в Україні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захоплювалось дві-три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квартири, які є єдиним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житлом громадян.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65" y="3209601"/>
            <a:ext cx="4135405" cy="32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6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854" y="1212980"/>
            <a:ext cx="460414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ПОСИЛЕННЯ ВІДПОВІДАЛЬНОСТІ</a:t>
            </a:r>
          </a:p>
          <a:p>
            <a:pPr algn="ctr"/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ОРГАНІВ ТА КОМІСІЙ</a:t>
            </a:r>
          </a:p>
          <a:p>
            <a:pPr algn="ctr"/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СЕМІНАРИ ТА КОНФЕРЕНЦІЇ</a:t>
            </a:r>
          </a:p>
          <a:p>
            <a:pPr algn="ctr"/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НАБУ, САП, ВАСУ</a:t>
            </a:r>
          </a:p>
          <a:p>
            <a:pPr algn="ctr"/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ЗВЕРНЕННЯ ДО ВЛАДИ</a:t>
            </a:r>
          </a:p>
          <a:p>
            <a:pPr algn="ctr"/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АПЕЛЮВАННЯ ДО «ЗАХОДУ»</a:t>
            </a:r>
          </a:p>
        </p:txBody>
      </p:sp>
      <p:sp>
        <p:nvSpPr>
          <p:cNvPr id="4" name="TextBox 3"/>
          <p:cNvSpPr txBox="1"/>
          <p:nvPr/>
        </p:nvSpPr>
        <p:spPr>
          <a:xfrm rot="2529324">
            <a:off x="-456221" y="2874584"/>
            <a:ext cx="735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КОРУПЦІЯ  ТА  НИЗЬКА  ЯКІСТЬ  ЗАКОНІВ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940627">
            <a:off x="-46773" y="2827428"/>
            <a:ext cx="658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ЦІ   ЗАХОДИ                НЕ  ПРАЦЮЮТЬ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3119" y="923731"/>
            <a:ext cx="56007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 НЕГАЙНО  ЗРОБИТИ:</a:t>
            </a:r>
          </a:p>
          <a:p>
            <a:pPr algn="ctr"/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ВИДАЛИТИ  ПРОГАЛИНИ  ІЗ  ДІЮЧОГО ЗАКОНОДАВСТВА</a:t>
            </a:r>
          </a:p>
          <a:p>
            <a:pPr algn="ctr"/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ВИПИСАТИ  ЮРИДИЧНІ  ТЕКСТИ  І  ПРОЦЕДУРИ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ЧИНОМ, ЩОБ УНЕМОЖЛИВИТИ РІЗНОЧИТАННЯ</a:t>
            </a:r>
          </a:p>
          <a:p>
            <a:pPr algn="ctr"/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 ДІЄВИЙ ЮРИДИЧНИЙ ІНСТРУМЕНТ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ЗАХИСТУ ПРАВ ВЛАСНИКІВ</a:t>
            </a:r>
          </a:p>
          <a:p>
            <a:pPr algn="ctr"/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ЗМУСИТИ ВЛАДУ ПРИЙНЯТИ ЦИВІЛІЗОВАНІ «ПРАВИЛА ГРИ»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42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51" y="525477"/>
            <a:ext cx="2758362" cy="2758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057" y="3395483"/>
            <a:ext cx="3139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ГУМІРОВ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равозахисник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Голова ГО «Справа принципу»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3906" y="2097434"/>
            <a:ext cx="51038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826/20084/14 – визнано незаконною і скасовано 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постанову Кабміну №662 від 26.11.2014 р.</a:t>
            </a:r>
          </a:p>
          <a:p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зупинено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хвилю рейдерства на Одещині</a:t>
            </a:r>
          </a:p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815/3064/17 – визнано незаконним і скасовано </a:t>
            </a:r>
          </a:p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Одеської області на 2017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</a:p>
          <a:p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скаржено до Конституційного Суду України 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№6027-Д «Про відновлення кредитування»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72" y="1931744"/>
            <a:ext cx="480134" cy="4801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72" y="2771986"/>
            <a:ext cx="482641" cy="4826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21" y="3867124"/>
            <a:ext cx="480134" cy="4801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65" y="456433"/>
            <a:ext cx="1303374" cy="13033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3906" y="451757"/>
            <a:ext cx="527932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КОМАНДІ ПРОЕКТУ</a:t>
            </a:r>
            <a:r>
              <a:rPr lang="uk-UA" dirty="0" smtClean="0">
                <a:solidFill>
                  <a:schemeClr val="bg1"/>
                </a:solidFill>
              </a:rPr>
              <a:t>: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sz="7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12 юристів-практиків із різних регіонів України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активісти і лідери 7 громадських </a:t>
            </a:r>
            <a:r>
              <a:rPr lang="uk-UA" dirty="0" smtClean="0">
                <a:solidFill>
                  <a:schemeClr val="bg1"/>
                </a:solidFill>
              </a:rPr>
              <a:t>організацій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близько </a:t>
            </a:r>
            <a:r>
              <a:rPr lang="uk-UA" dirty="0" smtClean="0">
                <a:solidFill>
                  <a:schemeClr val="bg1"/>
                </a:solidFill>
              </a:rPr>
              <a:t>300 </a:t>
            </a:r>
            <a:r>
              <a:rPr lang="uk-UA" dirty="0" smtClean="0">
                <a:solidFill>
                  <a:schemeClr val="bg1"/>
                </a:solidFill>
              </a:rPr>
              <a:t>постраждалих громадян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4220" y="5071400"/>
            <a:ext cx="692356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ВДАЛОСЬ ЗАПОБІГТИ ПРИЙНЯТТЮ ВЕРХОВНОЮ РАДОЮ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 РЕЙДЕРСЬКИХ ЗАКОНІВ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: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sz="7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«Про відновлення кредитування»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bg1"/>
                </a:solidFill>
              </a:rPr>
              <a:t>«Кодекс банкрутства»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70" y="5106952"/>
            <a:ext cx="458399" cy="4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833257" y="1353560"/>
            <a:ext cx="6578081" cy="4963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51" y="525477"/>
            <a:ext cx="2758362" cy="2758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057" y="3395483"/>
            <a:ext cx="3139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ГУМІРОВ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равозахисник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Голова ГО «Справа принципу»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3658" y="1650481"/>
            <a:ext cx="60572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НАСТУПНИХ ДІЙ:</a:t>
            </a:r>
          </a:p>
          <a:p>
            <a:pPr algn="ctr"/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«круглі столи» в регіонах, узагальнити правовий матеріал, зібрати експертні думки.</a:t>
            </a:r>
          </a:p>
          <a:p>
            <a:pPr marL="457200" indent="-457200" algn="just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Скласти текст законопроекту, передати його для експертного дослідження в юридичні ВНЗ, до колегій адвокатури і органів суддівського самоврядування.</a:t>
            </a:r>
          </a:p>
          <a:p>
            <a:pPr marL="457200" indent="-457200" algn="just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Визначити депутата, якому запропонувати зареєструвати законопроект в Верховній Раді.</a:t>
            </a:r>
          </a:p>
          <a:p>
            <a:pPr marL="457200" indent="-457200" algn="just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заходи лобіювання, масові акції та домогтись прийняття проекту, як Закону України.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56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290" y="1845918"/>
            <a:ext cx="45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ЖИТЛО ГРОМАДЯН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мораторій на </a:t>
            </a:r>
            <a:r>
              <a:rPr lang="uk-UA" dirty="0" smtClean="0">
                <a:solidFill>
                  <a:schemeClr val="bg1"/>
                </a:solidFill>
              </a:rPr>
              <a:t>стягнення 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реєстраційні </a:t>
            </a:r>
            <a:r>
              <a:rPr lang="uk-UA" dirty="0" smtClean="0">
                <a:solidFill>
                  <a:schemeClr val="bg1"/>
                </a:solidFill>
              </a:rPr>
              <a:t>дії 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захист </a:t>
            </a:r>
            <a:r>
              <a:rPr lang="uk-UA" dirty="0" smtClean="0">
                <a:solidFill>
                  <a:schemeClr val="bg1"/>
                </a:solidFill>
              </a:rPr>
              <a:t>споживача</a:t>
            </a:r>
            <a:endParaRPr lang="uk-UA" dirty="0" smtClean="0">
              <a:solidFill>
                <a:schemeClr val="bg1"/>
              </a:solidFill>
            </a:endParaRP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тільки судові процедури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7958" y="4205420"/>
            <a:ext cx="45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 ОСЕРЕДКИ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формування структури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затвердження списків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привабливість мандатів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в</a:t>
            </a:r>
            <a:r>
              <a:rPr lang="uk-UA" dirty="0" smtClean="0">
                <a:solidFill>
                  <a:schemeClr val="bg1"/>
                </a:solidFill>
              </a:rPr>
              <a:t>иборчі комісії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7290" y="4222160"/>
            <a:ext cx="45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ФЕРМЕРСЬКА ЗЕМЛЯ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фіктивні договори відчуження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процедури продажу та оренди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статус врожаю та рослин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кадастрові розбіжності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2017" y="1845918"/>
            <a:ext cx="45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БІЗНЕСУ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корпоративні процедури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реєстраційні дії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монополія держави на силу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захист інвестора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8" y="1913056"/>
            <a:ext cx="1668624" cy="16686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80" y="1913056"/>
            <a:ext cx="1548601" cy="15486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2" y="4159341"/>
            <a:ext cx="3822397" cy="18687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09" y="4159341"/>
            <a:ext cx="1548601" cy="18361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5289" y="516230"/>
            <a:ext cx="6164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«ПОПУЛЯРНІ» ОБ’ЄКТИ РЕЙДЕРСТВА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ТЕМАТИЧНІ БЛОКИ </a:t>
            </a:r>
            <a:r>
              <a:rPr lang="uk-UA" dirty="0" smtClean="0">
                <a:solidFill>
                  <a:schemeClr val="bg1"/>
                </a:solidFill>
              </a:rPr>
              <a:t>ЗАКОНОПРОЕКТУ ТА ЇХ «БОЛЬОВІ ТОЧКИ»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6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3175" y="562384"/>
            <a:ext cx="49016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ОЧІКУВАНІ 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РЕЗУЛЬТАТИ: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2400" dirty="0" smtClean="0">
              <a:solidFill>
                <a:schemeClr val="bg1"/>
              </a:solidFill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Викорінення рейдерства</a:t>
            </a:r>
            <a:endParaRPr lang="uk-UA" sz="2400" dirty="0">
              <a:solidFill>
                <a:schemeClr val="bg1"/>
              </a:solidFill>
            </a:endParaRPr>
          </a:p>
          <a:p>
            <a:pPr algn="ctr"/>
            <a:endParaRPr lang="uk-UA" sz="2400" dirty="0">
              <a:solidFill>
                <a:schemeClr val="bg1"/>
              </a:solidFill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Забезпечення та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непорушність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права власності</a:t>
            </a:r>
            <a:endParaRPr lang="uk-UA" sz="2400" dirty="0">
              <a:solidFill>
                <a:schemeClr val="bg1"/>
              </a:solidFill>
            </a:endParaRPr>
          </a:p>
          <a:p>
            <a:pPr algn="ctr"/>
            <a:endParaRPr lang="uk-UA" sz="2400" dirty="0">
              <a:solidFill>
                <a:schemeClr val="bg1"/>
              </a:solidFill>
            </a:endParaRPr>
          </a:p>
          <a:p>
            <a:pPr algn="ctr"/>
            <a:r>
              <a:rPr lang="uk-UA" sz="2400" dirty="0">
                <a:solidFill>
                  <a:schemeClr val="bg1"/>
                </a:solidFill>
              </a:rPr>
              <a:t>Підвищення інвестиційної привабливості </a:t>
            </a:r>
            <a:r>
              <a:rPr lang="uk-UA" sz="2400" dirty="0" smtClean="0">
                <a:solidFill>
                  <a:schemeClr val="bg1"/>
                </a:solidFill>
              </a:rPr>
              <a:t>України</a:t>
            </a:r>
            <a:endParaRPr lang="uk-UA" sz="2400" dirty="0">
              <a:solidFill>
                <a:schemeClr val="bg1"/>
              </a:solidFill>
            </a:endParaRPr>
          </a:p>
          <a:p>
            <a:pPr algn="ctr"/>
            <a:endParaRPr lang="uk-UA" sz="2400" dirty="0">
              <a:solidFill>
                <a:schemeClr val="bg1"/>
              </a:solidFill>
            </a:endParaRPr>
          </a:p>
          <a:p>
            <a:pPr algn="ctr"/>
            <a:r>
              <a:rPr lang="uk-UA" sz="2400" dirty="0">
                <a:solidFill>
                  <a:schemeClr val="bg1"/>
                </a:solidFill>
              </a:rPr>
              <a:t>Ріст </a:t>
            </a:r>
            <a:r>
              <a:rPr lang="uk-UA" sz="2400" dirty="0" smtClean="0">
                <a:solidFill>
                  <a:schemeClr val="bg1"/>
                </a:solidFill>
              </a:rPr>
              <a:t>економіки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та </a:t>
            </a:r>
            <a:r>
              <a:rPr lang="uk-UA" sz="2400" dirty="0">
                <a:solidFill>
                  <a:schemeClr val="bg1"/>
                </a:solidFill>
              </a:rPr>
              <a:t>достатку </a:t>
            </a:r>
            <a:r>
              <a:rPr lang="uk-UA" sz="2400" dirty="0" smtClean="0">
                <a:solidFill>
                  <a:schemeClr val="bg1"/>
                </a:solidFill>
              </a:rPr>
              <a:t>українців</a:t>
            </a:r>
          </a:p>
          <a:p>
            <a:pPr algn="ctr"/>
            <a:endParaRPr lang="uk-UA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fb.com/raider.ni</a:t>
            </a:r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82" y="888956"/>
            <a:ext cx="2965579" cy="2965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5435" y="3843611"/>
            <a:ext cx="1839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ДОБРЕ!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85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386</Words>
  <Application>Microsoft Office PowerPoint</Application>
  <PresentationFormat>Широкоэкранный</PresentationFormat>
  <Paragraphs>108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Ebrima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Oleksandr Humirov</dc:creator>
  <cp:lastModifiedBy>Oleksandr Humirov</cp:lastModifiedBy>
  <cp:revision>23</cp:revision>
  <dcterms:created xsi:type="dcterms:W3CDTF">2018-08-10T08:10:49Z</dcterms:created>
  <dcterms:modified xsi:type="dcterms:W3CDTF">2019-05-13T10:58:51Z</dcterms:modified>
</cp:coreProperties>
</file>