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0000" autoAdjust="0"/>
    <p:restoredTop sz="94660"/>
  </p:normalViewPr>
  <p:slideViewPr>
    <p:cSldViewPr snapToGrid="0">
      <p:cViewPr>
        <p:scale>
          <a:sx n="81" d="100"/>
          <a:sy n="81" d="100"/>
        </p:scale>
        <p:origin x="-91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C1B0-1AB9-4C39-A80F-3BD6B97B8AD2}" type="datetimeFigureOut">
              <a:rPr lang="uk-UA" smtClean="0"/>
              <a:t>25.04.2018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460F-57C9-4A16-A0FA-E6613D6A2A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7221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C1B0-1AB9-4C39-A80F-3BD6B97B8AD2}" type="datetimeFigureOut">
              <a:rPr lang="uk-UA" smtClean="0"/>
              <a:t>25.04.2018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460F-57C9-4A16-A0FA-E6613D6A2A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5579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C1B0-1AB9-4C39-A80F-3BD6B97B8AD2}" type="datetimeFigureOut">
              <a:rPr lang="uk-UA" smtClean="0"/>
              <a:t>25.04.2018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460F-57C9-4A16-A0FA-E6613D6A2A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85653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C1B0-1AB9-4C39-A80F-3BD6B97B8AD2}" type="datetimeFigureOut">
              <a:rPr lang="uk-UA" smtClean="0"/>
              <a:t>25.04.2018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460F-57C9-4A16-A0FA-E6613D6A2A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290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C1B0-1AB9-4C39-A80F-3BD6B97B8AD2}" type="datetimeFigureOut">
              <a:rPr lang="uk-UA" smtClean="0"/>
              <a:t>25.04.2018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460F-57C9-4A16-A0FA-E6613D6A2A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8357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C1B0-1AB9-4C39-A80F-3BD6B97B8AD2}" type="datetimeFigureOut">
              <a:rPr lang="uk-UA" smtClean="0"/>
              <a:t>25.04.2018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460F-57C9-4A16-A0FA-E6613D6A2A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80192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C1B0-1AB9-4C39-A80F-3BD6B97B8AD2}" type="datetimeFigureOut">
              <a:rPr lang="uk-UA" smtClean="0"/>
              <a:t>25.04.2018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460F-57C9-4A16-A0FA-E6613D6A2A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0658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C1B0-1AB9-4C39-A80F-3BD6B97B8AD2}" type="datetimeFigureOut">
              <a:rPr lang="uk-UA" smtClean="0"/>
              <a:t>25.04.2018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460F-57C9-4A16-A0FA-E6613D6A2A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3017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C1B0-1AB9-4C39-A80F-3BD6B97B8AD2}" type="datetimeFigureOut">
              <a:rPr lang="uk-UA" smtClean="0"/>
              <a:t>25.04.2018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460F-57C9-4A16-A0FA-E6613D6A2A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6282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C1B0-1AB9-4C39-A80F-3BD6B97B8AD2}" type="datetimeFigureOut">
              <a:rPr lang="uk-UA" smtClean="0"/>
              <a:t>25.04.2018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460F-57C9-4A16-A0FA-E6613D6A2A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58247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6C1B0-1AB9-4C39-A80F-3BD6B97B8AD2}" type="datetimeFigureOut">
              <a:rPr lang="uk-UA" smtClean="0"/>
              <a:t>25.04.2018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3460F-57C9-4A16-A0FA-E6613D6A2A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39274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6C1B0-1AB9-4C39-A80F-3BD6B97B8AD2}" type="datetimeFigureOut">
              <a:rPr lang="uk-UA" smtClean="0"/>
              <a:t>25.04.2018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3460F-57C9-4A16-A0FA-E6613D6A2A24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96370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494421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11" t="23518" r="11678" b="28490"/>
          <a:stretch/>
        </p:blipFill>
        <p:spPr>
          <a:xfrm>
            <a:off x="5860458" y="3870960"/>
            <a:ext cx="5955622" cy="272288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860458" y="1465501"/>
            <a:ext cx="588450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Василь</a:t>
            </a:r>
          </a:p>
          <a:p>
            <a:r>
              <a:rPr lang="uk-UA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Воскобойник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1421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38200" y="530563"/>
            <a:ext cx="1101852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          </a:t>
            </a:r>
            <a:r>
              <a:rPr lang="uk-UA" sz="3200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НА СЬОГОДНІ В УКРАЇНІ СКЛАЛАСЯ ТАКА СИТУАЦІЯ:</a:t>
            </a:r>
          </a:p>
          <a:p>
            <a:endParaRPr lang="uk-UA" sz="2400" b="1" dirty="0">
              <a:solidFill>
                <a:srgbClr val="222222"/>
              </a:solidFill>
              <a:latin typeface="Calibri" panose="020F0502020204030204" pitchFamily="34" charset="0"/>
            </a:endParaRPr>
          </a:p>
          <a:p>
            <a:endParaRPr lang="uk-UA" sz="2400" b="1" i="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endParaRPr lang="uk-UA" sz="2400" b="0" i="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800100" indent="-342900">
              <a:buFont typeface="Arial" panose="020B0604020202020204" pitchFamily="34" charset="0"/>
              <a:buChar char="•"/>
            </a:pPr>
            <a:r>
              <a:rPr lang="uk-UA" sz="24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УКРАЇНЦІ МАСОВО ЇДУТЬ ПРАЦЮВАТИ ЗА </a:t>
            </a:r>
            <a:r>
              <a:rPr lang="uk-UA" sz="24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КОРДОН</a:t>
            </a:r>
            <a:endParaRPr lang="uk-UA" sz="2400" b="1" i="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800100" indent="-342900">
              <a:buFont typeface="Arial" panose="020B0604020202020204" pitchFamily="34" charset="0"/>
              <a:buChar char="•"/>
            </a:pPr>
            <a:endParaRPr lang="uk-UA" sz="2400" b="0" i="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800100" indent="-342900">
              <a:buFont typeface="Arial" panose="020B0604020202020204" pitchFamily="34" charset="0"/>
              <a:buChar char="•"/>
            </a:pPr>
            <a:r>
              <a:rPr lang="uk-UA" sz="24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СТАЮТЬ ЖЕРТВАМИ ШАХРАЇВ, </a:t>
            </a:r>
          </a:p>
          <a:p>
            <a:pPr marL="457200"/>
            <a:r>
              <a:rPr lang="uk-UA" sz="24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     ЧЕРЕЗ ЯКИХ ШУКАЮТЬ РОБОТУ В ІНШИХ </a:t>
            </a:r>
            <a:r>
              <a:rPr lang="uk-UA" sz="24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КРАЇНАХ</a:t>
            </a:r>
            <a:endParaRPr lang="uk-UA" sz="2400" b="1" i="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800100" indent="-342900">
              <a:buFont typeface="Arial" panose="020B0604020202020204" pitchFamily="34" charset="0"/>
              <a:buChar char="•"/>
            </a:pPr>
            <a:endParaRPr lang="uk-UA" sz="2400" b="0" i="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8001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uk-UA" sz="24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ПРАЦЮЮТЬ НЕЛЕГАЛЬНО, НЕ РОЗУМІЮЧИ ПЕРЕВАГ ОФІЦІЙНОГО    	     ПРАЦЕВЛАШТУВАННЯ І ВІД ЦЬОГО ЗАЗНАЮТЬ УТИСКІВ СВОЇХ </a:t>
            </a:r>
            <a:r>
              <a:rPr lang="uk-UA" sz="24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ПРАВ</a:t>
            </a:r>
            <a:r>
              <a:rPr lang="uk-UA" sz="2000" dirty="0" smtClean="0"/>
              <a:t/>
            </a:r>
            <a:br>
              <a:rPr lang="uk-UA" sz="2000" dirty="0" smtClean="0"/>
            </a:br>
            <a:endParaRPr lang="uk-UA" sz="2000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66" t="27778" r="61626" b="31777"/>
          <a:stretch/>
        </p:blipFill>
        <p:spPr>
          <a:xfrm>
            <a:off x="10404389" y="4677066"/>
            <a:ext cx="1640153" cy="2003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21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58240" y="548640"/>
            <a:ext cx="969264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uk-UA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ЧОМУ НАС НЕПОКОЇТЬ ЦЯ СИТУАЦІЯ?</a:t>
            </a:r>
          </a:p>
          <a:p>
            <a:endParaRPr lang="uk-UA" sz="2400" b="1" dirty="0" smtClean="0"/>
          </a:p>
          <a:p>
            <a:endParaRPr lang="uk-UA" sz="2400" b="1" dirty="0"/>
          </a:p>
          <a:p>
            <a:endParaRPr lang="uk-UA" sz="2400" b="1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ТЕМАТИКА ТРУДОВОЇ МІГРАЦІЇ ВЖЕ ОХОПИЛА МІЛЬЙОНИ НАШИХ </a:t>
            </a:r>
            <a:r>
              <a:rPr lang="uk-UA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ГРОМАДЯН</a:t>
            </a:r>
            <a:endParaRPr lang="uk-UA" sz="2400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uk-UA" sz="2400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ПОТРІБНО СЬОГОДНІ РЕАГУВАТИ НА ЦЕЙ ВИКЛИК, </a:t>
            </a:r>
          </a:p>
          <a:p>
            <a:r>
              <a:rPr lang="uk-UA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БО ЗАВТРА МОЖЕ БУТИ ЗАНАДТО </a:t>
            </a:r>
            <a:r>
              <a:rPr lang="uk-UA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ПІЗНО</a:t>
            </a:r>
            <a:endParaRPr lang="uk-UA" sz="2400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uk-UA" sz="2400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uk-UA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 ХОЧЕМО ЖИТИ І РОЗБУДОВУВАТИ УСПІШНУ КРАЇНУ, </a:t>
            </a:r>
          </a:p>
          <a:p>
            <a:r>
              <a:rPr lang="uk-UA" sz="24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ЯКА ЦІНИТЬ ТА ОПІКУЄТЬСЯ СВОЇМИ </a:t>
            </a:r>
            <a:r>
              <a:rPr lang="uk-UA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ГРОМАДЯНАМИ</a:t>
            </a:r>
            <a:endParaRPr lang="uk-UA" sz="2400" b="1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uk-UA" sz="24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66" t="27778" r="61626" b="31777"/>
          <a:stretch/>
        </p:blipFill>
        <p:spPr>
          <a:xfrm>
            <a:off x="10404389" y="4677066"/>
            <a:ext cx="1640153" cy="2003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05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3440" y="487680"/>
            <a:ext cx="809244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0" dirty="0" smtClean="0">
                <a:solidFill>
                  <a:srgbClr val="222222"/>
                </a:solidFill>
                <a:effectLst/>
                <a:latin typeface="Calibri" panose="020F0502020204030204" pitchFamily="34" charset="0"/>
              </a:rPr>
              <a:t>           </a:t>
            </a:r>
            <a:r>
              <a:rPr lang="ru-RU" sz="3200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НАША МЕТА:</a:t>
            </a:r>
          </a:p>
          <a:p>
            <a:endParaRPr lang="ru-RU" sz="2400" b="1" dirty="0">
              <a:solidFill>
                <a:srgbClr val="222222"/>
              </a:solidFill>
              <a:latin typeface="Calibri" panose="020F0502020204030204" pitchFamily="34" charset="0"/>
            </a:endParaRPr>
          </a:p>
          <a:p>
            <a:endParaRPr lang="ru-RU" sz="2400" b="0" i="0" dirty="0" smtClean="0">
              <a:solidFill>
                <a:srgbClr val="222222"/>
              </a:solidFill>
              <a:effectLst/>
              <a:latin typeface="Calibri" panose="020F0502020204030204" pitchFamily="34" charset="0"/>
            </a:endParaRPr>
          </a:p>
          <a:p>
            <a:pPr marL="800100" indent="-342900">
              <a:buFont typeface="Arial" panose="020B0604020202020204" pitchFamily="34" charset="0"/>
              <a:buChar char="•"/>
            </a:pPr>
            <a:r>
              <a:rPr lang="ru-RU" sz="24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ЗАБЕЗПЕЧИТИ МАКСИМАЛЬНИЙ ЗАХИСТ УКРАЇНЦІВ ЗА </a:t>
            </a:r>
            <a:r>
              <a:rPr lang="ru-RU" sz="24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КОРДОНОМ</a:t>
            </a:r>
            <a:endParaRPr lang="ru-RU" sz="2400" b="1" i="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800100" indent="-342900">
              <a:buFont typeface="Arial" panose="020B0604020202020204" pitchFamily="34" charset="0"/>
              <a:buChar char="•"/>
            </a:pPr>
            <a:endParaRPr lang="ru-RU" sz="2400" b="0" i="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800100" indent="-342900">
              <a:buFont typeface="Arial" panose="020B0604020202020204" pitchFamily="34" charset="0"/>
              <a:buChar char="•"/>
            </a:pPr>
            <a:r>
              <a:rPr lang="ru-RU" sz="24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ЗРОБИТИ ПРОЦЕС МІЖНАРОДНОГО ПРАЦЕВЛАШТУВАННЯ ЛЕГАЛЬНИМ, ПРОЗОРИМ І </a:t>
            </a:r>
            <a:r>
              <a:rPr lang="ru-RU" sz="24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КООРДИНОВАНИМ</a:t>
            </a:r>
            <a:endParaRPr lang="ru-RU" sz="2400" b="1" i="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800100" indent="-342900">
              <a:buFont typeface="Arial" panose="020B0604020202020204" pitchFamily="34" charset="0"/>
              <a:buChar char="•"/>
            </a:pPr>
            <a:endParaRPr lang="ru-RU" sz="2400" b="0" i="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  <a:p>
            <a:pPr marL="8001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ru-RU" sz="24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ПОБУДУВАТИ ЕФЕКТИВНІ ЗВ'ЯЗКИ МІЖ ІНОЗЕМНИМИ ТА УКРАЇНСЬКИМИ ДЕРЖАВНИМИ ТА ГРОМАДСЬКИМИ </a:t>
            </a:r>
            <a:r>
              <a:rPr lang="ru-RU" sz="24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СТРУКТУРАМИ</a:t>
            </a:r>
            <a:r>
              <a:rPr lang="uk-UA" sz="24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, </a:t>
            </a:r>
            <a:r>
              <a:rPr lang="ru-RU" sz="24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ЗУПИНИТИ </a:t>
            </a:r>
            <a:r>
              <a:rPr lang="ru-RU" sz="24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НЕЛЕГАЛЬНЕ </a:t>
            </a:r>
            <a:r>
              <a:rPr lang="ru-RU" sz="24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ПРАЦЕВЛАШТУВАННЯ</a:t>
            </a:r>
            <a:endParaRPr lang="ru-RU" sz="2400" b="0" i="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66" t="27778" r="61626" b="31777"/>
          <a:stretch/>
        </p:blipFill>
        <p:spPr>
          <a:xfrm>
            <a:off x="10404389" y="4677066"/>
            <a:ext cx="1640153" cy="2003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249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2040" y="587723"/>
            <a:ext cx="98298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2400" b="1" i="0" dirty="0" smtClean="0">
                <a:solidFill>
                  <a:srgbClr val="222222"/>
                </a:solidFill>
                <a:effectLst/>
              </a:rPr>
              <a:t>            </a:t>
            </a:r>
            <a:r>
              <a:rPr lang="uk-UA" sz="3200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ДОСЯГНЕННЯ ЦІЛЕЙ МИ:</a:t>
            </a:r>
          </a:p>
          <a:p>
            <a:pPr marL="457200" algn="just">
              <a:spcAft>
                <a:spcPts val="0"/>
              </a:spcAft>
            </a:pPr>
            <a:endParaRPr lang="uk-UA" sz="2400" dirty="0">
              <a:solidFill>
                <a:srgbClr val="222222"/>
              </a:solidFill>
            </a:endParaRPr>
          </a:p>
          <a:p>
            <a:pPr marL="457200" algn="just">
              <a:spcAft>
                <a:spcPts val="0"/>
              </a:spcAft>
            </a:pPr>
            <a:endParaRPr lang="uk-UA" sz="2400" b="1" i="0" dirty="0" smtClean="0">
              <a:solidFill>
                <a:srgbClr val="222222"/>
              </a:solidFill>
              <a:effectLst/>
            </a:endParaRPr>
          </a:p>
          <a:p>
            <a:pPr marL="8001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24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СТВОРИЛИ ВСЕУКРАЇНСЬКУ АСОЦІАЦІЮ КОМПАНІЙ З МІЖНАРОДНОГО ПРАЦЕВЛАШТУВАННЯ, ЗА ДОПОМОГОЮ ЯКОЇ ПРОВОДИМО ПОСТІЙНІ ІНФОРМАЦІЙНІ ТА ПРОСВІТНИЦЬКІ </a:t>
            </a:r>
            <a:r>
              <a:rPr lang="uk-UA" sz="24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КАМПАНІЇ</a:t>
            </a:r>
            <a:endParaRPr lang="uk-UA" sz="2400" b="1" i="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>
              <a:spcAft>
                <a:spcPts val="0"/>
              </a:spcAft>
            </a:pPr>
            <a:endParaRPr lang="uk-UA" sz="2400" b="0" i="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24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БЕРЕМО УЧАСТЬ У ВСІХ ПРОВІДНИХ ЗАХОДАХ ПО ЗАХИСТУ ПРАВ ТРУДОВИХ МІГРАНТІВ ТА БОРОТЬБІ З ТОРГІВЛЕЮ </a:t>
            </a:r>
            <a:r>
              <a:rPr lang="uk-UA" sz="24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ЛЮДЬМИ</a:t>
            </a:r>
            <a:endParaRPr lang="uk-UA" sz="2400" b="1" i="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457200">
              <a:spcAft>
                <a:spcPts val="0"/>
              </a:spcAft>
            </a:pPr>
            <a:endParaRPr lang="uk-UA" sz="2400" b="0" i="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uk-UA" sz="24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ВИВЧАЄМО СИТУАЦІЮ В УКРАЇНІ, ПРОВОДИМО СОЦІОЛОГІЧНІ ДОСЛІДЖЕННЯ РИНКУ МІЖНАРОДНОГО ПРАЦЕВЛАШТУВАННЯ, БЕРЕМО УЧАСТЬ У РОЗРОБЦІ </a:t>
            </a:r>
            <a:r>
              <a:rPr lang="uk-UA" sz="24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ЗАКОНОПРОЕКТІВ</a:t>
            </a:r>
            <a:endParaRPr lang="uk-UA" sz="2400" b="0" i="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uk-UA" sz="2400" dirty="0" smtClean="0"/>
              <a:t/>
            </a:r>
            <a:br>
              <a:rPr lang="uk-UA" sz="2400" dirty="0" smtClean="0"/>
            </a:br>
            <a:endParaRPr lang="uk-UA" sz="2400" b="0" i="0" dirty="0" smtClean="0">
              <a:solidFill>
                <a:srgbClr val="222222"/>
              </a:solidFill>
              <a:effectLst/>
            </a:endParaRPr>
          </a:p>
          <a:p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66" t="27778" r="61626" b="31777"/>
          <a:stretch/>
        </p:blipFill>
        <p:spPr>
          <a:xfrm>
            <a:off x="10404389" y="4677066"/>
            <a:ext cx="1640153" cy="2003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7595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21080" y="518160"/>
            <a:ext cx="10271760" cy="63299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0" dirty="0" smtClean="0">
                <a:solidFill>
                  <a:srgbClr val="222222"/>
                </a:solidFill>
                <a:effectLst/>
              </a:rPr>
              <a:t>            </a:t>
            </a:r>
            <a:r>
              <a:rPr lang="ru-RU" sz="3200" b="1" i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 ВВАЖАЮ, ЩО НАМ ПОТРІБНО:</a:t>
            </a:r>
          </a:p>
          <a:p>
            <a:endParaRPr lang="ru-RU" sz="2400" b="1" dirty="0">
              <a:solidFill>
                <a:srgbClr val="222222"/>
              </a:solidFill>
            </a:endParaRPr>
          </a:p>
          <a:p>
            <a:endParaRPr lang="ru-RU" sz="2400" b="0" i="0" dirty="0" smtClean="0">
              <a:solidFill>
                <a:srgbClr val="222222"/>
              </a:solidFill>
              <a:effectLst/>
            </a:endParaRPr>
          </a:p>
          <a:p>
            <a:pPr marL="800100" indent="-342900">
              <a:buFont typeface="Arial" panose="020B0604020202020204" pitchFamily="34" charset="0"/>
              <a:buChar char="•"/>
            </a:pPr>
            <a:r>
              <a:rPr lang="ru-RU" sz="24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 РОЗГУБИТИ СВОЇХ </a:t>
            </a:r>
            <a:r>
              <a:rPr lang="ru-RU" sz="24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ГРОМАДЯН</a:t>
            </a:r>
            <a:endParaRPr lang="ru-RU" sz="2400" b="1" i="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indent="-342900">
              <a:buFont typeface="Arial" panose="020B0604020202020204" pitchFamily="34" charset="0"/>
              <a:buChar char="•"/>
            </a:pPr>
            <a:endParaRPr lang="ru-RU" sz="2400" b="0" i="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indent="-342900">
              <a:buFont typeface="Arial" panose="020B0604020202020204" pitchFamily="34" charset="0"/>
              <a:buChar char="•"/>
            </a:pPr>
            <a:r>
              <a:rPr lang="ru-RU" sz="24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ДАТИ ЇМ ЗАХИСТ І </a:t>
            </a:r>
            <a:r>
              <a:rPr lang="ru-RU" sz="24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ДОПОМОГУ</a:t>
            </a:r>
            <a:endParaRPr lang="ru-RU" sz="2400" b="1" i="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indent="-342900">
              <a:buFont typeface="Arial" panose="020B0604020202020204" pitchFamily="34" charset="0"/>
              <a:buChar char="•"/>
            </a:pPr>
            <a:endParaRPr lang="ru-RU" sz="2400" b="0" i="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800100" indent="-342900">
              <a:buFont typeface="Arial" panose="020B0604020202020204" pitchFamily="34" charset="0"/>
              <a:buChar char="•"/>
            </a:pPr>
            <a:r>
              <a:rPr lang="ru-RU" sz="24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СТВОРИТИ В УКРАЇНІ УМОВИ ДЛЯ ЇХНЬОГО </a:t>
            </a:r>
            <a:r>
              <a:rPr lang="ru-RU" sz="24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ПОВЕРНЕННЯ</a:t>
            </a:r>
            <a:r>
              <a:rPr lang="ru-RU" sz="24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ru-RU" sz="2400" b="0" i="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ru-RU" sz="2400" b="0" i="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4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</a:p>
          <a:p>
            <a:r>
              <a:rPr lang="ru-RU" sz="2400" b="1" i="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НАША СТРАТЕГІЯ:</a:t>
            </a:r>
            <a:endParaRPr lang="ru-RU" sz="2400" b="0" i="0" dirty="0" smtClean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spcAft>
                <a:spcPts val="800"/>
              </a:spcAft>
            </a:pPr>
            <a:r>
              <a:rPr lang="ru-RU" sz="2400" b="1" i="0" dirty="0" smtClean="0">
                <a:solidFill>
                  <a:srgbClr val="FF0000"/>
                </a:solidFill>
                <a:effectLst/>
              </a:rPr>
              <a:t>                                               </a:t>
            </a:r>
          </a:p>
          <a:p>
            <a:pPr>
              <a:spcAft>
                <a:spcPts val="800"/>
              </a:spcAft>
            </a:pPr>
            <a:r>
              <a:rPr lang="ru-RU" sz="2400" b="1" dirty="0" smtClean="0">
                <a:solidFill>
                  <a:srgbClr val="FF0000"/>
                </a:solidFill>
              </a:rPr>
              <a:t>          </a:t>
            </a:r>
            <a:r>
              <a:rPr lang="ru-RU" sz="4800" b="1" i="0" dirty="0" smtClean="0">
                <a:solidFill>
                  <a:srgbClr val="FF0000"/>
                </a:solidFill>
                <a:effectLst/>
              </a:rPr>
              <a:t>ДО</a:t>
            </a:r>
            <a:r>
              <a:rPr lang="ru-RU" sz="4800" b="1" i="0" dirty="0" smtClean="0">
                <a:solidFill>
                  <a:srgbClr val="222222"/>
                </a:solidFill>
                <a:effectLst/>
              </a:rPr>
              <a:t>СТАТОК. </a:t>
            </a:r>
            <a:r>
              <a:rPr lang="ru-RU" sz="4800" b="1" i="0" dirty="0" smtClean="0">
                <a:solidFill>
                  <a:srgbClr val="FF0000"/>
                </a:solidFill>
                <a:effectLst/>
              </a:rPr>
              <a:t>ДО</a:t>
            </a:r>
            <a:r>
              <a:rPr lang="ru-RU" sz="4800" b="1" i="0" dirty="0" smtClean="0">
                <a:solidFill>
                  <a:srgbClr val="222222"/>
                </a:solidFill>
                <a:effectLst/>
              </a:rPr>
              <a:t>СВІД. </a:t>
            </a:r>
            <a:r>
              <a:rPr lang="ru-RU" sz="4800" b="1" i="0" dirty="0" smtClean="0">
                <a:solidFill>
                  <a:srgbClr val="FF0000"/>
                </a:solidFill>
                <a:effectLst/>
              </a:rPr>
              <a:t>ДО</a:t>
            </a:r>
            <a:r>
              <a:rPr lang="ru-RU" sz="4800" b="1" i="0" dirty="0" smtClean="0">
                <a:solidFill>
                  <a:srgbClr val="222222"/>
                </a:solidFill>
                <a:effectLst/>
              </a:rPr>
              <a:t>ДОМУ.</a:t>
            </a:r>
            <a:endParaRPr lang="ru-RU" sz="4800" b="0" i="0" dirty="0" smtClean="0">
              <a:solidFill>
                <a:srgbClr val="222222"/>
              </a:solidFill>
              <a:effectLst/>
            </a:endParaRPr>
          </a:p>
          <a:p>
            <a:r>
              <a:rPr lang="ru-RU" sz="2400" dirty="0" smtClean="0"/>
              <a:t/>
            </a:r>
            <a:br>
              <a:rPr lang="ru-RU" sz="2400" dirty="0" smtClean="0"/>
            </a:br>
            <a:endParaRPr lang="uk-UA" sz="24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66" t="27778" r="61626" b="31777"/>
          <a:stretch/>
        </p:blipFill>
        <p:spPr>
          <a:xfrm>
            <a:off x="10404389" y="4677066"/>
            <a:ext cx="1640153" cy="2003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80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194</Words>
  <Application>Microsoft Office PowerPoint</Application>
  <PresentationFormat>Произвольный</PresentationFormat>
  <Paragraphs>55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Микола</dc:creator>
  <cp:lastModifiedBy>RePack by Diakov</cp:lastModifiedBy>
  <cp:revision>7</cp:revision>
  <dcterms:created xsi:type="dcterms:W3CDTF">2018-04-24T21:27:37Z</dcterms:created>
  <dcterms:modified xsi:type="dcterms:W3CDTF">2018-04-25T12:26:53Z</dcterms:modified>
</cp:coreProperties>
</file>