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64" r:id="rId3"/>
    <p:sldId id="265" r:id="rId4"/>
    <p:sldId id="257" r:id="rId5"/>
    <p:sldId id="259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48" autoAdjust="0"/>
  </p:normalViewPr>
  <p:slideViewPr>
    <p:cSldViewPr>
      <p:cViewPr>
        <p:scale>
          <a:sx n="88" d="100"/>
          <a:sy n="88" d="100"/>
        </p:scale>
        <p:origin x="-6" y="3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FBCF4-56E4-47FA-9916-4417C90C6199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CCDAC-328C-43B3-A5C6-ABF1940E47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CCDAC-328C-43B3-A5C6-ABF1940E476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8618-5D93-4897-88BE-898145204EE2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CBA3-C523-4391-8A97-8BE8E3529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8618-5D93-4897-88BE-898145204EE2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CBA3-C523-4391-8A97-8BE8E3529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8618-5D93-4897-88BE-898145204EE2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CBA3-C523-4391-8A97-8BE8E3529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8618-5D93-4897-88BE-898145204EE2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CBA3-C523-4391-8A97-8BE8E3529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8618-5D93-4897-88BE-898145204EE2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CBA3-C523-4391-8A97-8BE8E3529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8618-5D93-4897-88BE-898145204EE2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CBA3-C523-4391-8A97-8BE8E3529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8618-5D93-4897-88BE-898145204EE2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CBA3-C523-4391-8A97-8BE8E3529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8618-5D93-4897-88BE-898145204EE2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CBA3-C523-4391-8A97-8BE8E3529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8618-5D93-4897-88BE-898145204EE2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CBA3-C523-4391-8A97-8BE8E3529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8618-5D93-4897-88BE-898145204EE2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3CBA3-C523-4391-8A97-8BE8E35297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18618-5D93-4897-88BE-898145204EE2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163CBA3-C523-4391-8A97-8BE8E352976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618618-5D93-4897-88BE-898145204EE2}" type="datetimeFigureOut">
              <a:rPr lang="ru-RU" smtClean="0"/>
              <a:pPr/>
              <a:t>30.04.2018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63CBA3-C523-4391-8A97-8BE8E352976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786190"/>
            <a:ext cx="4071966" cy="24701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err="1" smtClean="0"/>
              <a:t>Розробник</a:t>
            </a:r>
            <a:r>
              <a:rPr lang="ru-RU" sz="3100" dirty="0" smtClean="0"/>
              <a:t> проекту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err="1" smtClean="0">
                <a:solidFill>
                  <a:srgbClr val="FFFF00"/>
                </a:solidFill>
              </a:rPr>
              <a:t>Кшановська</a:t>
            </a:r>
            <a:r>
              <a:rPr lang="ru-RU" sz="2700" dirty="0" smtClean="0">
                <a:solidFill>
                  <a:srgbClr val="FFFF00"/>
                </a:solidFill>
              </a:rPr>
              <a:t> Тамара</a:t>
            </a:r>
            <a:br>
              <a:rPr lang="ru-RU" sz="2700" dirty="0" smtClean="0">
                <a:solidFill>
                  <a:srgbClr val="FFFF00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Депутат </a:t>
            </a:r>
            <a:r>
              <a:rPr lang="ru-RU" sz="2700" dirty="0" err="1" smtClean="0">
                <a:solidFill>
                  <a:srgbClr val="FFFF00"/>
                </a:solidFill>
              </a:rPr>
              <a:t>Павлиської</a:t>
            </a:r>
            <a:r>
              <a:rPr lang="ru-RU" sz="2700" dirty="0" smtClean="0">
                <a:solidFill>
                  <a:srgbClr val="FFFF00"/>
                </a:solidFill>
              </a:rPr>
              <a:t> </a:t>
            </a:r>
            <a:r>
              <a:rPr lang="ru-RU" sz="2700" dirty="0" err="1" smtClean="0">
                <a:solidFill>
                  <a:srgbClr val="FFFF00"/>
                </a:solidFill>
              </a:rPr>
              <a:t>селищної</a:t>
            </a:r>
            <a:r>
              <a:rPr lang="ru-RU" sz="2700" dirty="0" smtClean="0">
                <a:solidFill>
                  <a:srgbClr val="FFFF00"/>
                </a:solidFill>
              </a:rPr>
              <a:t> ради </a:t>
            </a:r>
            <a:r>
              <a:rPr lang="ru-RU" sz="2700" dirty="0" err="1" smtClean="0">
                <a:solidFill>
                  <a:srgbClr val="FFFF00"/>
                </a:solidFill>
              </a:rPr>
              <a:t>Кіровоградської</a:t>
            </a:r>
            <a:r>
              <a:rPr lang="ru-RU" sz="2700" dirty="0" smtClean="0">
                <a:solidFill>
                  <a:srgbClr val="FFFF00"/>
                </a:solidFill>
              </a:rPr>
              <a:t> </a:t>
            </a:r>
            <a:r>
              <a:rPr lang="ru-RU" sz="2700" dirty="0" err="1" smtClean="0">
                <a:solidFill>
                  <a:srgbClr val="FFFF00"/>
                </a:solidFill>
              </a:rPr>
              <a:t>області</a:t>
            </a:r>
            <a:r>
              <a:rPr lang="ru-RU" sz="2700" dirty="0" smtClean="0">
                <a:solidFill>
                  <a:srgbClr val="0070C0"/>
                </a:solidFill>
              </a:rPr>
              <a:t/>
            </a:r>
            <a:br>
              <a:rPr lang="ru-RU" sz="2700" dirty="0" smtClean="0">
                <a:solidFill>
                  <a:srgbClr val="0070C0"/>
                </a:solidFill>
              </a:rPr>
            </a:br>
            <a:r>
              <a:rPr lang="ru-RU" sz="2700" dirty="0" smtClean="0"/>
              <a:t> 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1142984"/>
            <a:ext cx="4643470" cy="49292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3200" dirty="0" smtClean="0"/>
              <a:t>Програма </a:t>
            </a:r>
          </a:p>
          <a:p>
            <a:pPr algn="ctr"/>
            <a:r>
              <a:rPr lang="uk-UA" sz="3200" dirty="0" smtClean="0"/>
              <a:t>проведення навчання з підвищення кваліфікації депутатів, </a:t>
            </a:r>
          </a:p>
          <a:p>
            <a:pPr algn="ctr"/>
            <a:r>
              <a:rPr lang="uk-UA" sz="3200" dirty="0" smtClean="0"/>
              <a:t> посадових осіб та членів виконавчого комітету </a:t>
            </a:r>
            <a:r>
              <a:rPr lang="uk-UA" sz="3200" dirty="0" err="1" smtClean="0"/>
              <a:t>Павлиської</a:t>
            </a:r>
            <a:r>
              <a:rPr lang="uk-UA" sz="3200" dirty="0" smtClean="0"/>
              <a:t> селищної </a:t>
            </a:r>
            <a:r>
              <a:rPr lang="uk-UA" sz="3200" dirty="0" smtClean="0"/>
              <a:t>ради, а в подальшому </a:t>
            </a:r>
            <a:r>
              <a:rPr lang="uk-UA" sz="3200" dirty="0" err="1" smtClean="0"/>
              <a:t>-Онуфріївського</a:t>
            </a:r>
            <a:r>
              <a:rPr lang="uk-UA" sz="3200" dirty="0" smtClean="0"/>
              <a:t> району, Кіровоградської області, України в цілому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0"/>
            <a:ext cx="18954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 smtClean="0"/>
              <a:t>Актуальн</a:t>
            </a:r>
            <a:r>
              <a:rPr lang="uk-UA" sz="4000" dirty="0" err="1" smtClean="0"/>
              <a:t>ість</a:t>
            </a:r>
            <a:r>
              <a:rPr lang="uk-UA" sz="4000" dirty="0" smtClean="0"/>
              <a:t> проекту: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У </a:t>
            </a:r>
            <a:r>
              <a:rPr lang="uk-UA" dirty="0" err="1" smtClean="0"/>
              <a:t>зв”язку</a:t>
            </a:r>
            <a:r>
              <a:rPr lang="uk-UA" dirty="0" smtClean="0"/>
              <a:t> з низьким рівнем знань законодавства депутатами та членами виконавчого комітету їх робота є неефективною. З боку посадових осіб відбувається постійне порушення законодавства та недопущення громадськості до прийняття рішень владою.</a:t>
            </a:r>
            <a:endParaRPr lang="ru-RU" dirty="0" smtClean="0"/>
          </a:p>
          <a:p>
            <a:pPr algn="ctr"/>
            <a:r>
              <a:rPr lang="uk-UA" sz="4300" dirty="0" smtClean="0">
                <a:solidFill>
                  <a:schemeClr val="accent2">
                    <a:lumMod val="75000"/>
                  </a:schemeClr>
                </a:solidFill>
              </a:rPr>
              <a:t>Очікуваний результат:</a:t>
            </a:r>
          </a:p>
          <a:p>
            <a:r>
              <a:rPr lang="uk-UA" dirty="0" smtClean="0"/>
              <a:t>Реалізація заходів підвищення </a:t>
            </a:r>
            <a:r>
              <a:rPr lang="uk-UA" dirty="0" err="1" smtClean="0"/>
              <a:t>кваліфіцікації</a:t>
            </a:r>
            <a:r>
              <a:rPr lang="uk-UA" dirty="0" smtClean="0"/>
              <a:t> дозволить комплексно і відповідально виконувати управлінські функції, впроваджувати новітні соціальні технології з урахуванням прогнозів соціально-економічного та культурного розвитку селища</a:t>
            </a:r>
            <a:r>
              <a:rPr lang="uk-UA" dirty="0" smtClean="0"/>
              <a:t>, а в подальшому – району, області, країни,  </a:t>
            </a:r>
            <a:r>
              <a:rPr lang="uk-UA" dirty="0" smtClean="0"/>
              <a:t>а також сприятиме професіоналізації місцевого самоврядування та підвищенню результативності роботи депутатів, посадових осіб місцевого самоврядування та членів виконавчого комітету ради.</a:t>
            </a:r>
            <a:endParaRPr lang="ru-RU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Заходи проекту: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25000" lnSpcReduction="20000"/>
          </a:bodyPr>
          <a:lstStyle/>
          <a:p>
            <a:r>
              <a:rPr lang="uk-UA" sz="5100" dirty="0" smtClean="0"/>
              <a:t>1. Розробка проекту рішення, подання його на розгляд сесії - </a:t>
            </a:r>
            <a:r>
              <a:rPr lang="uk-UA" sz="5100" dirty="0" smtClean="0">
                <a:solidFill>
                  <a:schemeClr val="accent1"/>
                </a:solidFill>
              </a:rPr>
              <a:t>1-20 листопада 2017 року</a:t>
            </a:r>
          </a:p>
          <a:p>
            <a:pPr algn="just"/>
            <a:r>
              <a:rPr lang="uk-UA" sz="5100" dirty="0" smtClean="0"/>
              <a:t>2. </a:t>
            </a:r>
            <a:r>
              <a:rPr lang="uk-UA" sz="5100" dirty="0" smtClean="0"/>
              <a:t>Н</a:t>
            </a:r>
            <a:r>
              <a:rPr lang="uk-UA" sz="5100" dirty="0" smtClean="0"/>
              <a:t>авчання </a:t>
            </a:r>
            <a:r>
              <a:rPr lang="uk-UA" sz="5100" dirty="0" smtClean="0"/>
              <a:t>депутатів, проведене координатором Центру </a:t>
            </a:r>
            <a:r>
              <a:rPr lang="uk-UA" sz="5100" dirty="0" err="1" smtClean="0"/>
              <a:t>компетенцій</a:t>
            </a:r>
            <a:r>
              <a:rPr lang="uk-UA" sz="5100" dirty="0" smtClean="0"/>
              <a:t>  </a:t>
            </a:r>
            <a:r>
              <a:rPr lang="en-US" sz="5100" dirty="0" err="1" smtClean="0"/>
              <a:t>Prozorro</a:t>
            </a:r>
            <a:r>
              <a:rPr lang="uk-UA" sz="5100" dirty="0" smtClean="0"/>
              <a:t> в Кіровоградській області - </a:t>
            </a:r>
            <a:r>
              <a:rPr lang="uk-UA" sz="5100" dirty="0" smtClean="0">
                <a:solidFill>
                  <a:schemeClr val="accent1"/>
                </a:solidFill>
              </a:rPr>
              <a:t>08 листопада 2017 року</a:t>
            </a:r>
            <a:endParaRPr lang="ru-RU" sz="5100" dirty="0" smtClean="0">
              <a:solidFill>
                <a:schemeClr val="accent1"/>
              </a:solidFill>
            </a:endParaRPr>
          </a:p>
          <a:p>
            <a:r>
              <a:rPr lang="uk-UA" sz="5100" dirty="0" smtClean="0"/>
              <a:t>3.Затвердження рішення сесією – </a:t>
            </a:r>
            <a:r>
              <a:rPr lang="uk-UA" sz="5100" dirty="0" smtClean="0">
                <a:solidFill>
                  <a:schemeClr val="accent1"/>
                </a:solidFill>
              </a:rPr>
              <a:t>22 грудня 2017 року</a:t>
            </a:r>
          </a:p>
          <a:p>
            <a:r>
              <a:rPr lang="uk-UA" sz="5100" dirty="0" smtClean="0"/>
              <a:t>4. </a:t>
            </a:r>
            <a:r>
              <a:rPr lang="uk-UA" sz="5100" dirty="0" smtClean="0"/>
              <a:t> Робота </a:t>
            </a:r>
            <a:r>
              <a:rPr lang="uk-UA" sz="5100" dirty="0" smtClean="0"/>
              <a:t>над помилками – розробка та подання проекту рішення щодо внесення змін до Програми – </a:t>
            </a:r>
            <a:r>
              <a:rPr lang="uk-UA" sz="5100" dirty="0" smtClean="0">
                <a:solidFill>
                  <a:schemeClr val="accent1"/>
                </a:solidFill>
              </a:rPr>
              <a:t>16 лютого 2018 </a:t>
            </a:r>
            <a:r>
              <a:rPr lang="uk-UA" sz="5100" dirty="0" smtClean="0">
                <a:solidFill>
                  <a:schemeClr val="accent1"/>
                </a:solidFill>
              </a:rPr>
              <a:t>року</a:t>
            </a:r>
          </a:p>
          <a:p>
            <a:r>
              <a:rPr lang="uk-UA" sz="5100" dirty="0" smtClean="0"/>
              <a:t>5</a:t>
            </a:r>
            <a:r>
              <a:rPr lang="uk-UA" sz="5100" dirty="0" smtClean="0">
                <a:solidFill>
                  <a:schemeClr val="accent1"/>
                </a:solidFill>
              </a:rPr>
              <a:t>. </a:t>
            </a:r>
            <a:r>
              <a:rPr lang="uk-UA" sz="5100" dirty="0" smtClean="0"/>
              <a:t>Організація проведення семінару  щодо втілюваних в нашій країні реформ </a:t>
            </a:r>
            <a:r>
              <a:rPr lang="uk-UA" sz="5100" dirty="0" smtClean="0">
                <a:solidFill>
                  <a:schemeClr val="accent1"/>
                </a:solidFill>
              </a:rPr>
              <a:t>– 29 березня 2018 року</a:t>
            </a:r>
          </a:p>
          <a:p>
            <a:r>
              <a:rPr lang="uk-UA" sz="5100" dirty="0" smtClean="0"/>
              <a:t>6. </a:t>
            </a:r>
            <a:r>
              <a:rPr lang="uk-UA" sz="5100" dirty="0" smtClean="0"/>
              <a:t>Звернення </a:t>
            </a:r>
            <a:r>
              <a:rPr lang="uk-UA" sz="5100" dirty="0" smtClean="0"/>
              <a:t>до Кіровоградського центру розвитку місцевого </a:t>
            </a:r>
            <a:r>
              <a:rPr lang="uk-UA" sz="5100" dirty="0" smtClean="0"/>
              <a:t>самоврядування </a:t>
            </a:r>
            <a:r>
              <a:rPr lang="uk-UA" sz="5100" dirty="0" smtClean="0"/>
              <a:t>щодо проведення ними виїзного навчання в </a:t>
            </a:r>
            <a:r>
              <a:rPr lang="uk-UA" sz="5100" dirty="0" err="1" smtClean="0"/>
              <a:t>смт.Павлиш–</a:t>
            </a:r>
            <a:r>
              <a:rPr lang="uk-UA" sz="5100" dirty="0" smtClean="0"/>
              <a:t> </a:t>
            </a:r>
            <a:r>
              <a:rPr lang="uk-UA" sz="5100" dirty="0" smtClean="0">
                <a:solidFill>
                  <a:schemeClr val="accent1"/>
                </a:solidFill>
              </a:rPr>
              <a:t> 19 березня 2018 </a:t>
            </a:r>
            <a:r>
              <a:rPr lang="uk-UA" sz="5100" dirty="0" smtClean="0">
                <a:solidFill>
                  <a:schemeClr val="accent1"/>
                </a:solidFill>
              </a:rPr>
              <a:t>року</a:t>
            </a:r>
          </a:p>
          <a:p>
            <a:pPr algn="just"/>
            <a:r>
              <a:rPr lang="uk-UA" sz="5100" dirty="0" smtClean="0"/>
              <a:t>7.Попоредня </a:t>
            </a:r>
            <a:r>
              <a:rPr lang="uk-UA" sz="5100" dirty="0" smtClean="0"/>
              <a:t>домовленість з головою </a:t>
            </a:r>
            <a:r>
              <a:rPr lang="uk-UA" sz="5100" dirty="0" err="1" smtClean="0"/>
              <a:t>Новоукраїнської</a:t>
            </a:r>
            <a:r>
              <a:rPr lang="uk-UA" sz="5100" dirty="0" smtClean="0"/>
              <a:t> ОТГ щодо здійснення виїзду для перейняття  досвіду депутатами, членами виконкому та посадовими особами </a:t>
            </a:r>
            <a:r>
              <a:rPr lang="uk-UA" sz="5100" dirty="0" err="1" smtClean="0"/>
              <a:t>Павлиської</a:t>
            </a:r>
            <a:r>
              <a:rPr lang="uk-UA" sz="5100" dirty="0" smtClean="0"/>
              <a:t> селищної ради – </a:t>
            </a:r>
            <a:r>
              <a:rPr lang="uk-UA" sz="5100" dirty="0" smtClean="0">
                <a:solidFill>
                  <a:schemeClr val="accent1"/>
                </a:solidFill>
              </a:rPr>
              <a:t>6 квітня 2018 року</a:t>
            </a:r>
          </a:p>
          <a:p>
            <a:endParaRPr lang="ru-RU" sz="1400" dirty="0" smtClean="0"/>
          </a:p>
          <a:p>
            <a:pPr algn="just"/>
            <a:r>
              <a:rPr lang="uk-UA" sz="5100" dirty="0" smtClean="0"/>
              <a:t>8. Затвердження рішення сесії щодо внесення змін до Програми (виділення коштів та встановлені терміни проведення навчань)– </a:t>
            </a:r>
            <a:r>
              <a:rPr lang="uk-UA" sz="5100" dirty="0" smtClean="0">
                <a:solidFill>
                  <a:schemeClr val="accent1"/>
                </a:solidFill>
              </a:rPr>
              <a:t>19 квітня 2018 року</a:t>
            </a:r>
          </a:p>
          <a:p>
            <a:pPr algn="just"/>
            <a:r>
              <a:rPr lang="uk-UA" sz="5100" dirty="0" smtClean="0"/>
              <a:t>9.Проведення семінару на тему: </a:t>
            </a:r>
            <a:r>
              <a:rPr lang="uk-UA" sz="5100" dirty="0" err="1" smtClean="0"/>
              <a:t>“Вплив</a:t>
            </a:r>
            <a:r>
              <a:rPr lang="uk-UA" sz="5100" dirty="0" smtClean="0"/>
              <a:t> процесів децентралізації на бюджетні процеси в громаді та її регіональний </a:t>
            </a:r>
            <a:r>
              <a:rPr lang="uk-UA" sz="5100" dirty="0" err="1" smtClean="0"/>
              <a:t>розвиток”</a:t>
            </a:r>
            <a:r>
              <a:rPr lang="uk-UA" sz="5100" dirty="0" smtClean="0"/>
              <a:t> </a:t>
            </a:r>
            <a:r>
              <a:rPr lang="uk-UA" sz="5100" dirty="0" smtClean="0">
                <a:solidFill>
                  <a:schemeClr val="accent1"/>
                </a:solidFill>
              </a:rPr>
              <a:t>– травень 2018 року</a:t>
            </a:r>
          </a:p>
          <a:p>
            <a:pPr algn="just"/>
            <a:r>
              <a:rPr lang="uk-UA" sz="5100" dirty="0" smtClean="0"/>
              <a:t>10. Виїзд до </a:t>
            </a:r>
            <a:r>
              <a:rPr lang="uk-UA" sz="5100" dirty="0" err="1" smtClean="0"/>
              <a:t>Новоукраїнської</a:t>
            </a:r>
            <a:r>
              <a:rPr lang="uk-UA" sz="5100" dirty="0" smtClean="0"/>
              <a:t> ОТГ для перейняття досвіду</a:t>
            </a:r>
            <a:r>
              <a:rPr lang="uk-UA" sz="5100" dirty="0" smtClean="0">
                <a:solidFill>
                  <a:schemeClr val="accent1"/>
                </a:solidFill>
              </a:rPr>
              <a:t> </a:t>
            </a:r>
            <a:r>
              <a:rPr lang="uk-UA" sz="5100" dirty="0" err="1" smtClean="0">
                <a:solidFill>
                  <a:schemeClr val="accent1"/>
                </a:solidFill>
              </a:rPr>
              <a:t>–травень-червень</a:t>
            </a:r>
            <a:r>
              <a:rPr lang="uk-UA" sz="5100" dirty="0" smtClean="0">
                <a:solidFill>
                  <a:schemeClr val="accent1"/>
                </a:solidFill>
              </a:rPr>
              <a:t> 2018 року</a:t>
            </a:r>
          </a:p>
          <a:p>
            <a:pPr algn="just"/>
            <a:r>
              <a:rPr lang="uk-UA" sz="5100" dirty="0" smtClean="0">
                <a:solidFill>
                  <a:schemeClr val="accent1"/>
                </a:solidFill>
              </a:rPr>
              <a:t>11. </a:t>
            </a:r>
            <a:r>
              <a:rPr lang="uk-UA" sz="5100" dirty="0" smtClean="0"/>
              <a:t>Моніторинг кількості та якості рішень, розроблених та поданих депутатами сільських/селищних рад </a:t>
            </a:r>
            <a:r>
              <a:rPr lang="uk-UA" sz="5100" dirty="0" err="1" smtClean="0"/>
              <a:t>Онуфріївського</a:t>
            </a:r>
            <a:r>
              <a:rPr lang="uk-UA" sz="5100" dirty="0" smtClean="0"/>
              <a:t> району – </a:t>
            </a:r>
            <a:r>
              <a:rPr lang="uk-UA" sz="5100" dirty="0" smtClean="0">
                <a:solidFill>
                  <a:schemeClr val="accent1"/>
                </a:solidFill>
              </a:rPr>
              <a:t>червень-липень 2018 року</a:t>
            </a:r>
          </a:p>
          <a:p>
            <a:pPr algn="just"/>
            <a:r>
              <a:rPr lang="uk-UA" sz="5100" dirty="0" smtClean="0"/>
              <a:t>12. </a:t>
            </a:r>
            <a:r>
              <a:rPr lang="uk-UA" sz="5100" dirty="0" smtClean="0"/>
              <a:t>Депутатське звернення до районної ради щодо регулярного проведення заходів з навчання – </a:t>
            </a:r>
            <a:r>
              <a:rPr lang="uk-UA" sz="5100" dirty="0" smtClean="0">
                <a:solidFill>
                  <a:schemeClr val="accent1"/>
                </a:solidFill>
              </a:rPr>
              <a:t>серпень </a:t>
            </a:r>
            <a:r>
              <a:rPr lang="uk-UA" sz="5100" dirty="0" smtClean="0">
                <a:solidFill>
                  <a:schemeClr val="accent1"/>
                </a:solidFill>
              </a:rPr>
              <a:t>2018 року</a:t>
            </a:r>
          </a:p>
          <a:p>
            <a:pPr algn="just"/>
            <a:r>
              <a:rPr lang="uk-UA" sz="5100" dirty="0" smtClean="0"/>
              <a:t>13. </a:t>
            </a:r>
            <a:r>
              <a:rPr lang="uk-UA" sz="5100" dirty="0" smtClean="0"/>
              <a:t>Депутатське звернення до обласної ради щодо регулярного проведення заходів з навчання – </a:t>
            </a:r>
            <a:r>
              <a:rPr lang="uk-UA" sz="5100" dirty="0" smtClean="0">
                <a:solidFill>
                  <a:schemeClr val="accent1"/>
                </a:solidFill>
              </a:rPr>
              <a:t>вересень </a:t>
            </a:r>
            <a:r>
              <a:rPr lang="uk-UA" sz="5100" dirty="0" smtClean="0">
                <a:solidFill>
                  <a:schemeClr val="accent1"/>
                </a:solidFill>
              </a:rPr>
              <a:t>2018 року</a:t>
            </a:r>
          </a:p>
          <a:p>
            <a:pPr algn="just"/>
            <a:r>
              <a:rPr lang="uk-UA" sz="5100" dirty="0" smtClean="0"/>
              <a:t>14</a:t>
            </a:r>
            <a:r>
              <a:rPr lang="uk-UA" sz="5100" dirty="0" smtClean="0">
                <a:solidFill>
                  <a:schemeClr val="accent1"/>
                </a:solidFill>
              </a:rPr>
              <a:t>. </a:t>
            </a:r>
            <a:r>
              <a:rPr lang="uk-UA" sz="5100" dirty="0" smtClean="0"/>
              <a:t>Депутатське звернення до народного депутата 102 округу Кіровоградської області щодо розробки законопроекту про  проведення </a:t>
            </a:r>
            <a:r>
              <a:rPr lang="uk-UA" sz="5100" dirty="0" smtClean="0"/>
              <a:t>систематичних </a:t>
            </a:r>
            <a:r>
              <a:rPr lang="uk-UA" sz="5100" dirty="0" err="1" smtClean="0"/>
              <a:t>обов”язкових</a:t>
            </a:r>
            <a:r>
              <a:rPr lang="uk-UA" sz="5100" dirty="0" smtClean="0"/>
              <a:t>  </a:t>
            </a:r>
            <a:r>
              <a:rPr lang="uk-UA" sz="5100" dirty="0" smtClean="0"/>
              <a:t>заходів з навчання – </a:t>
            </a:r>
            <a:r>
              <a:rPr lang="uk-UA" sz="5100" dirty="0" smtClean="0">
                <a:solidFill>
                  <a:schemeClr val="accent1"/>
                </a:solidFill>
              </a:rPr>
              <a:t>вересень </a:t>
            </a:r>
            <a:r>
              <a:rPr lang="uk-UA" sz="5100" dirty="0" smtClean="0">
                <a:solidFill>
                  <a:schemeClr val="accent1"/>
                </a:solidFill>
              </a:rPr>
              <a:t>2018 року</a:t>
            </a:r>
          </a:p>
          <a:p>
            <a:pPr algn="just"/>
            <a:endParaRPr lang="uk-UA" sz="51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38912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dirty="0" smtClean="0"/>
              <a:t> </a:t>
            </a:r>
            <a:r>
              <a:rPr lang="ru-RU" sz="3200" dirty="0" err="1" smtClean="0">
                <a:solidFill>
                  <a:srgbClr val="00B0F0"/>
                </a:solidFill>
              </a:rPr>
              <a:t>Обставини</a:t>
            </a:r>
            <a:r>
              <a:rPr lang="ru-RU" sz="3200" dirty="0" smtClean="0">
                <a:solidFill>
                  <a:srgbClr val="00B0F0"/>
                </a:solidFill>
              </a:rPr>
              <a:t> </a:t>
            </a:r>
            <a:r>
              <a:rPr lang="ru-RU" sz="3200" dirty="0" err="1" smtClean="0">
                <a:solidFill>
                  <a:srgbClr val="00B0F0"/>
                </a:solidFill>
              </a:rPr>
              <a:t>задуму</a:t>
            </a:r>
            <a:r>
              <a:rPr lang="ru-RU" sz="3200" dirty="0" smtClean="0">
                <a:solidFill>
                  <a:srgbClr val="00B0F0"/>
                </a:solidFill>
              </a:rPr>
              <a:t>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Місцезнаходження</a:t>
            </a:r>
            <a:r>
              <a:rPr lang="ru-RU" dirty="0" smtClean="0"/>
              <a:t> – </a:t>
            </a:r>
            <a:r>
              <a:rPr lang="ru-RU" dirty="0" err="1" smtClean="0"/>
              <a:t>смт.Павлиш</a:t>
            </a:r>
            <a:r>
              <a:rPr lang="ru-RU" dirty="0" smtClean="0"/>
              <a:t>, а в </a:t>
            </a:r>
            <a:r>
              <a:rPr lang="ru-RU" dirty="0" err="1" smtClean="0"/>
              <a:t>подальшому</a:t>
            </a:r>
            <a:r>
              <a:rPr lang="ru-RU" dirty="0" smtClean="0"/>
              <a:t> – </a:t>
            </a:r>
            <a:r>
              <a:rPr lang="ru-RU" dirty="0" err="1" smtClean="0"/>
              <a:t>Онуфріївський</a:t>
            </a:r>
            <a:r>
              <a:rPr lang="ru-RU" dirty="0" smtClean="0"/>
              <a:t> район, </a:t>
            </a:r>
            <a:r>
              <a:rPr lang="ru-RU" dirty="0" err="1" smtClean="0"/>
              <a:t>Кіровоградська</a:t>
            </a:r>
            <a:r>
              <a:rPr lang="ru-RU" dirty="0" smtClean="0"/>
              <a:t> область, </a:t>
            </a:r>
            <a:r>
              <a:rPr lang="ru-RU" dirty="0" err="1" smtClean="0"/>
              <a:t>Україна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Дата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smtClean="0"/>
              <a:t>– 01 листопада 2017 року </a:t>
            </a:r>
          </a:p>
          <a:p>
            <a:r>
              <a:rPr lang="ru-RU" dirty="0" err="1" smtClean="0"/>
              <a:t>Часові</a:t>
            </a:r>
            <a:r>
              <a:rPr lang="ru-RU" dirty="0" smtClean="0"/>
              <a:t> </a:t>
            </a:r>
            <a:r>
              <a:rPr lang="ru-RU" dirty="0" smtClean="0"/>
              <a:t>рамки </a:t>
            </a:r>
            <a:r>
              <a:rPr lang="ru-RU" dirty="0" smtClean="0"/>
              <a:t> </a:t>
            </a:r>
            <a:r>
              <a:rPr lang="ru-RU" dirty="0" err="1" smtClean="0"/>
              <a:t>втілення</a:t>
            </a:r>
            <a:r>
              <a:rPr lang="ru-RU" dirty="0" smtClean="0"/>
              <a:t> – до 2020 року</a:t>
            </a:r>
          </a:p>
          <a:p>
            <a:r>
              <a:rPr lang="ru-RU" dirty="0" err="1" smtClean="0"/>
              <a:t>Етап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проекту – </a:t>
            </a:r>
            <a:r>
              <a:rPr lang="ru-RU" dirty="0" err="1" smtClean="0"/>
              <a:t>реалізовується</a:t>
            </a:r>
            <a:endParaRPr lang="ru-RU" dirty="0" smtClean="0"/>
          </a:p>
          <a:p>
            <a:r>
              <a:rPr lang="ru-RU" dirty="0" smtClean="0"/>
              <a:t>Команда – </a:t>
            </a:r>
            <a:r>
              <a:rPr lang="ru-RU" dirty="0" err="1" smtClean="0"/>
              <a:t>депутати</a:t>
            </a:r>
            <a:r>
              <a:rPr lang="ru-RU" dirty="0" smtClean="0"/>
              <a:t> </a:t>
            </a:r>
            <a:r>
              <a:rPr lang="ru-RU" dirty="0" err="1" smtClean="0"/>
              <a:t>Павлиської</a:t>
            </a:r>
            <a:r>
              <a:rPr lang="ru-RU" dirty="0" smtClean="0"/>
              <a:t> </a:t>
            </a:r>
            <a:r>
              <a:rPr lang="ru-RU" dirty="0" err="1" smtClean="0"/>
              <a:t>селищної</a:t>
            </a:r>
            <a:r>
              <a:rPr lang="ru-RU" dirty="0" smtClean="0"/>
              <a:t> ради, </a:t>
            </a:r>
            <a:r>
              <a:rPr lang="ru-RU" dirty="0" err="1" smtClean="0"/>
              <a:t>Онуфріївська</a:t>
            </a:r>
            <a:r>
              <a:rPr lang="ru-RU" dirty="0" smtClean="0"/>
              <a:t> </a:t>
            </a:r>
            <a:r>
              <a:rPr lang="ru-RU" dirty="0" err="1" smtClean="0"/>
              <a:t>райдержадміністрація</a:t>
            </a:r>
            <a:endParaRPr lang="ru-RU" dirty="0" smtClean="0"/>
          </a:p>
          <a:p>
            <a:r>
              <a:rPr lang="ru-RU" dirty="0" err="1" smtClean="0"/>
              <a:t>Фінансування</a:t>
            </a:r>
            <a:r>
              <a:rPr lang="ru-RU" dirty="0" smtClean="0"/>
              <a:t> – 20,0 тис. </a:t>
            </a:r>
            <a:r>
              <a:rPr lang="ru-RU" dirty="0" err="1" smtClean="0"/>
              <a:t>грн</a:t>
            </a:r>
            <a:r>
              <a:rPr lang="ru-RU" dirty="0" smtClean="0"/>
              <a:t>. на 2018 </a:t>
            </a:r>
            <a:r>
              <a:rPr lang="ru-RU" dirty="0" err="1" smtClean="0"/>
              <a:t>рік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87700" y="23360202"/>
            <a:ext cx="17564100" cy="255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1000108"/>
            <a:ext cx="80010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3200" dirty="0" err="1" smtClean="0">
                <a:solidFill>
                  <a:srgbClr val="00B0F0"/>
                </a:solidFill>
              </a:rPr>
              <a:t>Результати</a:t>
            </a:r>
            <a:r>
              <a:rPr lang="ru-RU" sz="3200" dirty="0" smtClean="0">
                <a:solidFill>
                  <a:srgbClr val="00B0F0"/>
                </a:solidFill>
              </a:rPr>
              <a:t> початку проекту: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Вперше</a:t>
            </a:r>
            <a:r>
              <a:rPr lang="ru-RU" dirty="0" smtClean="0"/>
              <a:t> за 2 </a:t>
            </a:r>
            <a:r>
              <a:rPr lang="ru-RU" dirty="0" err="1" smtClean="0"/>
              <a:t>останні</a:t>
            </a:r>
            <a:r>
              <a:rPr lang="ru-RU" dirty="0" smtClean="0"/>
              <a:t> роки у </a:t>
            </a:r>
            <a:r>
              <a:rPr lang="ru-RU" dirty="0" err="1" smtClean="0"/>
              <a:t>розробці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</a:t>
            </a:r>
            <a:r>
              <a:rPr lang="ru-RU" dirty="0" err="1" smtClean="0"/>
              <a:t>соціально-економічного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на 2018 </a:t>
            </a:r>
            <a:r>
              <a:rPr lang="ru-RU" dirty="0" err="1" smtClean="0"/>
              <a:t>рік</a:t>
            </a:r>
            <a:r>
              <a:rPr lang="ru-RU" dirty="0" smtClean="0"/>
              <a:t> взяли участь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постійні</a:t>
            </a:r>
            <a:r>
              <a:rPr lang="ru-RU" dirty="0" smtClean="0"/>
              <a:t> </a:t>
            </a:r>
            <a:r>
              <a:rPr lang="ru-RU" dirty="0" err="1" smtClean="0"/>
              <a:t>комісії</a:t>
            </a:r>
            <a:r>
              <a:rPr lang="ru-RU" dirty="0" smtClean="0"/>
              <a:t> </a:t>
            </a:r>
            <a:r>
              <a:rPr lang="ru-RU" dirty="0" err="1" smtClean="0"/>
              <a:t>Павлиської</a:t>
            </a:r>
            <a:r>
              <a:rPr lang="ru-RU" dirty="0" smtClean="0"/>
              <a:t> </a:t>
            </a:r>
            <a:r>
              <a:rPr lang="ru-RU" dirty="0" err="1" smtClean="0"/>
              <a:t>селищної</a:t>
            </a:r>
            <a:r>
              <a:rPr lang="ru-RU" dirty="0" smtClean="0"/>
              <a:t> ради;</a:t>
            </a:r>
          </a:p>
          <a:p>
            <a:r>
              <a:rPr lang="uk-UA" dirty="0" smtClean="0"/>
              <a:t>- Вперше разом з депутатами розроблено Стратегію розвитку селища на 2018-2020 роки;</a:t>
            </a:r>
          </a:p>
          <a:p>
            <a:pPr>
              <a:buFontTx/>
              <a:buChar char="-"/>
            </a:pPr>
            <a:r>
              <a:rPr lang="uk-UA" dirty="0" smtClean="0"/>
              <a:t>Вперше за участі комісії, інструктора по спорту  та селищної ради розроблено Програму розвитку фізичної культури та спорту;</a:t>
            </a:r>
          </a:p>
          <a:p>
            <a:pPr>
              <a:buFontTx/>
              <a:buChar char="-"/>
            </a:pPr>
            <a:r>
              <a:rPr lang="uk-UA" dirty="0" smtClean="0"/>
              <a:t> </a:t>
            </a:r>
            <a:r>
              <a:rPr lang="uk-UA" dirty="0" smtClean="0"/>
              <a:t>Затверджено Програму з висвітлення діяльності </a:t>
            </a:r>
            <a:r>
              <a:rPr lang="uk-UA" dirty="0" err="1" smtClean="0"/>
              <a:t>Павлиської</a:t>
            </a:r>
            <a:r>
              <a:rPr lang="uk-UA" dirty="0" smtClean="0"/>
              <a:t> селищної ради, депутатів, членів виконкому на офіційному </a:t>
            </a:r>
            <a:r>
              <a:rPr lang="uk-UA" dirty="0" err="1" smtClean="0"/>
              <a:t>вебсайті</a:t>
            </a:r>
            <a:r>
              <a:rPr lang="uk-UA" dirty="0" smtClean="0"/>
              <a:t>, розроблену депутатом;</a:t>
            </a:r>
          </a:p>
          <a:p>
            <a:pPr>
              <a:buFontTx/>
              <a:buChar char="-"/>
            </a:pPr>
            <a:r>
              <a:rPr lang="uk-UA" dirty="0" smtClean="0"/>
              <a:t> </a:t>
            </a:r>
            <a:r>
              <a:rPr lang="uk-UA" dirty="0" smtClean="0"/>
              <a:t>Вперше більша частина депутатів ознайомилася з проектами рішень сесії НЕ під час пленарного засідання сесії.</a:t>
            </a:r>
          </a:p>
          <a:p>
            <a:pPr algn="ctr"/>
            <a:r>
              <a:rPr lang="ru-RU" sz="3200" dirty="0" smtClean="0"/>
              <a:t>   </a:t>
            </a:r>
            <a:r>
              <a:rPr lang="ru-RU" sz="3200" dirty="0" err="1" smtClean="0">
                <a:solidFill>
                  <a:srgbClr val="00B0F0"/>
                </a:solidFill>
              </a:rPr>
              <a:t>Перспективність</a:t>
            </a:r>
            <a:r>
              <a:rPr lang="ru-RU" sz="3200" dirty="0" smtClean="0">
                <a:solidFill>
                  <a:srgbClr val="00B0F0"/>
                </a:solidFill>
              </a:rPr>
              <a:t>  </a:t>
            </a:r>
            <a:r>
              <a:rPr lang="ru-RU" sz="3200" dirty="0" err="1" smtClean="0">
                <a:solidFill>
                  <a:srgbClr val="00B0F0"/>
                </a:solidFill>
              </a:rPr>
              <a:t>задуму</a:t>
            </a:r>
            <a:r>
              <a:rPr lang="ru-RU" sz="3200" dirty="0" smtClean="0">
                <a:solidFill>
                  <a:srgbClr val="00B0F0"/>
                </a:solidFill>
              </a:rPr>
              <a:t>:</a:t>
            </a:r>
            <a:endParaRPr lang="ru-RU" sz="3200" dirty="0" smtClean="0"/>
          </a:p>
          <a:p>
            <a:r>
              <a:rPr lang="uk-UA" dirty="0" smtClean="0"/>
              <a:t>В перспективі після проходження навчання кожен його учасник перейде до практики у вигляді розробки проектів рішень чи внесення змін до існуючих, важливих для його округу, населеного пункту і т.д.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34362" cy="150019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1000108"/>
            <a:ext cx="750099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Очікувані результати: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Реалізація заходів підвищення </a:t>
            </a:r>
            <a:r>
              <a:rPr kumimoji="0" lang="uk-U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кваліфіцікації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дозволить комплексно і відповідально виконувати управлінські функції, впроваджувати новітні соціальні технології з урахуванням прогнозів соціально-економічного та культурного розвитку селища, району, області, України,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також сприятиме професіоналізації місцевого самоврядування та підвищенню результативності роботи депутатів посадових осіб місцевого самоврядування та членів виконавчого комітету ради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651</TotalTime>
  <Words>401</Words>
  <Application>Microsoft Office PowerPoint</Application>
  <PresentationFormat>Экран (4:3)</PresentationFormat>
  <Paragraphs>45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      Розробник проекту Кшановська Тамара Депутат Павлиської селищної ради Кіровоградської області  </vt:lpstr>
      <vt:lpstr>Актуальність проекту:</vt:lpstr>
      <vt:lpstr>Заходи проекту:</vt:lpstr>
      <vt:lpstr>Слайд 4</vt:lpstr>
      <vt:lpstr>Слайд 5</vt:lpstr>
      <vt:lpstr>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Кшановська Тамара </dc:title>
  <dc:creator>User</dc:creator>
  <cp:lastModifiedBy>User</cp:lastModifiedBy>
  <cp:revision>100</cp:revision>
  <dcterms:created xsi:type="dcterms:W3CDTF">2017-11-21T07:16:07Z</dcterms:created>
  <dcterms:modified xsi:type="dcterms:W3CDTF">2018-04-30T20:06:59Z</dcterms:modified>
</cp:coreProperties>
</file>