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56" r:id="rId2"/>
    <p:sldId id="257" r:id="rId3"/>
    <p:sldId id="258" r:id="rId4"/>
    <p:sldId id="26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тьяна" initials="Т" lastIdx="4" clrIdx="0">
    <p:extLst>
      <p:ext uri="{19B8F6BF-5375-455C-9EA6-DF929625EA0E}">
        <p15:presenceInfo xmlns:p15="http://schemas.microsoft.com/office/powerpoint/2012/main" userId="Татья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28FAC5F-5481-47FB-9F58-7B88C51F6485}" type="datetimeFigureOut">
              <a:rPr lang="uk-UA" smtClean="0"/>
              <a:t>10.05.2019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00D7-088E-4901-968C-FC8A02740ACC}" type="slidenum">
              <a:rPr lang="uk-UA" smtClean="0"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77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AC5F-5481-47FB-9F58-7B88C51F6485}" type="datetimeFigureOut">
              <a:rPr lang="uk-UA" smtClean="0"/>
              <a:t>10.05.2019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00D7-088E-4901-968C-FC8A02740A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602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AC5F-5481-47FB-9F58-7B88C51F6485}" type="datetimeFigureOut">
              <a:rPr lang="uk-UA" smtClean="0"/>
              <a:t>10.05.2019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00D7-088E-4901-968C-FC8A02740ACC}" type="slidenum">
              <a:rPr lang="uk-UA" smtClean="0"/>
              <a:t>‹#›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047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AC5F-5481-47FB-9F58-7B88C51F6485}" type="datetimeFigureOut">
              <a:rPr lang="uk-UA" smtClean="0"/>
              <a:t>10.05.2019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00D7-088E-4901-968C-FC8A02740A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9510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AC5F-5481-47FB-9F58-7B88C51F6485}" type="datetimeFigureOut">
              <a:rPr lang="uk-UA" smtClean="0"/>
              <a:t>10.05.2019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00D7-088E-4901-968C-FC8A02740ACC}" type="slidenum">
              <a:rPr lang="uk-UA" smtClean="0"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787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AC5F-5481-47FB-9F58-7B88C51F6485}" type="datetimeFigureOut">
              <a:rPr lang="uk-UA" smtClean="0"/>
              <a:t>10.05.2019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00D7-088E-4901-968C-FC8A02740A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6119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AC5F-5481-47FB-9F58-7B88C51F6485}" type="datetimeFigureOut">
              <a:rPr lang="uk-UA" smtClean="0"/>
              <a:t>10.05.2019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00D7-088E-4901-968C-FC8A02740A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0083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AC5F-5481-47FB-9F58-7B88C51F6485}" type="datetimeFigureOut">
              <a:rPr lang="uk-UA" smtClean="0"/>
              <a:t>10.05.2019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00D7-088E-4901-968C-FC8A02740A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8520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AC5F-5481-47FB-9F58-7B88C51F6485}" type="datetimeFigureOut">
              <a:rPr lang="uk-UA" smtClean="0"/>
              <a:t>10.05.2019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00D7-088E-4901-968C-FC8A02740A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4111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AC5F-5481-47FB-9F58-7B88C51F6485}" type="datetimeFigureOut">
              <a:rPr lang="uk-UA" smtClean="0"/>
              <a:t>10.05.2019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00D7-088E-4901-968C-FC8A02740A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319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AC5F-5481-47FB-9F58-7B88C51F6485}" type="datetimeFigureOut">
              <a:rPr lang="uk-UA" smtClean="0"/>
              <a:t>10.05.2019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00D7-088E-4901-968C-FC8A02740ACC}" type="slidenum">
              <a:rPr lang="uk-UA" smtClean="0"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823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28FAC5F-5481-47FB-9F58-7B88C51F6485}" type="datetimeFigureOut">
              <a:rPr lang="uk-UA" smtClean="0"/>
              <a:t>10.05.2019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F3D00D7-088E-4901-968C-FC8A02740ACC}" type="slidenum">
              <a:rPr lang="uk-UA" smtClean="0"/>
              <a:t>‹#›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85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6700" dirty="0" smtClean="0"/>
              <a:t>Робота, яка приносить задоволення </a:t>
            </a:r>
            <a:endParaRPr lang="uk-UA" sz="6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602037"/>
            <a:ext cx="12192000" cy="333447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sz="2700" b="1" dirty="0" smtClean="0">
                <a:solidFill>
                  <a:srgbClr val="FF0000"/>
                </a:solidFill>
              </a:rPr>
              <a:t>Секрет </a:t>
            </a:r>
            <a:r>
              <a:rPr lang="ru-RU" sz="2700" b="1" dirty="0" err="1">
                <a:solidFill>
                  <a:srgbClr val="FF0000"/>
                </a:solidFill>
              </a:rPr>
              <a:t>успішного</a:t>
            </a:r>
            <a:r>
              <a:rPr lang="ru-RU" sz="2700" b="1" dirty="0">
                <a:solidFill>
                  <a:srgbClr val="FF0000"/>
                </a:solidFill>
              </a:rPr>
              <a:t> </a:t>
            </a:r>
            <a:r>
              <a:rPr lang="ru-RU" sz="2700" b="1" dirty="0" err="1">
                <a:solidFill>
                  <a:srgbClr val="FF0000"/>
                </a:solidFill>
              </a:rPr>
              <a:t>життя</a:t>
            </a:r>
            <a:r>
              <a:rPr lang="ru-RU" sz="2700" b="1" dirty="0">
                <a:solidFill>
                  <a:srgbClr val="FF0000"/>
                </a:solidFill>
              </a:rPr>
              <a:t> – </a:t>
            </a:r>
            <a:r>
              <a:rPr lang="ru-RU" sz="2700" b="1" dirty="0" err="1">
                <a:solidFill>
                  <a:srgbClr val="FF0000"/>
                </a:solidFill>
              </a:rPr>
              <a:t>це</a:t>
            </a:r>
            <a:r>
              <a:rPr lang="ru-RU" sz="2700" b="1" dirty="0">
                <a:solidFill>
                  <a:srgbClr val="FF0000"/>
                </a:solidFill>
              </a:rPr>
              <a:t> </a:t>
            </a:r>
            <a:r>
              <a:rPr lang="ru-RU" sz="2700" b="1" dirty="0" err="1">
                <a:solidFill>
                  <a:srgbClr val="FF0000"/>
                </a:solidFill>
              </a:rPr>
              <a:t>зрозуміти</a:t>
            </a:r>
            <a:r>
              <a:rPr lang="ru-RU" sz="2700" b="1" dirty="0">
                <a:solidFill>
                  <a:srgbClr val="FF0000"/>
                </a:solidFill>
              </a:rPr>
              <a:t>, </a:t>
            </a:r>
            <a:r>
              <a:rPr lang="ru-RU" sz="2700" b="1" dirty="0" err="1">
                <a:solidFill>
                  <a:srgbClr val="FF0000"/>
                </a:solidFill>
              </a:rPr>
              <a:t>що</a:t>
            </a:r>
            <a:r>
              <a:rPr lang="ru-RU" sz="2700" b="1" dirty="0">
                <a:solidFill>
                  <a:srgbClr val="FF0000"/>
                </a:solidFill>
              </a:rPr>
              <a:t> вам </a:t>
            </a:r>
            <a:r>
              <a:rPr lang="ru-RU" sz="2700" b="1" dirty="0" err="1">
                <a:solidFill>
                  <a:srgbClr val="FF0000"/>
                </a:solidFill>
              </a:rPr>
              <a:t>призначено</a:t>
            </a:r>
            <a:r>
              <a:rPr lang="ru-RU" sz="2700" b="1" dirty="0">
                <a:solidFill>
                  <a:srgbClr val="FF0000"/>
                </a:solidFill>
              </a:rPr>
              <a:t> </a:t>
            </a:r>
            <a:r>
              <a:rPr lang="ru-RU" sz="2700" b="1" dirty="0" err="1">
                <a:solidFill>
                  <a:srgbClr val="FF0000"/>
                </a:solidFill>
              </a:rPr>
              <a:t>робити</a:t>
            </a:r>
            <a:r>
              <a:rPr lang="ru-RU" sz="2700" b="1" dirty="0">
                <a:solidFill>
                  <a:srgbClr val="FF0000"/>
                </a:solidFill>
              </a:rPr>
              <a:t>, і </a:t>
            </a:r>
            <a:r>
              <a:rPr lang="ru-RU" sz="2700" b="1" dirty="0" err="1">
                <a:solidFill>
                  <a:srgbClr val="FF0000"/>
                </a:solidFill>
              </a:rPr>
              <a:t>робити</a:t>
            </a:r>
            <a:r>
              <a:rPr lang="ru-RU" sz="2700" b="1" dirty="0">
                <a:solidFill>
                  <a:srgbClr val="FF0000"/>
                </a:solidFill>
              </a:rPr>
              <a:t> </a:t>
            </a:r>
            <a:r>
              <a:rPr lang="ru-RU" sz="2700" b="1" dirty="0" err="1" smtClean="0">
                <a:solidFill>
                  <a:srgbClr val="FF0000"/>
                </a:solidFill>
              </a:rPr>
              <a:t>це</a:t>
            </a:r>
            <a:endParaRPr lang="ru-RU" sz="27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700" b="1" dirty="0" smtClean="0">
                <a:solidFill>
                  <a:srgbClr val="FF0000"/>
                </a:solidFill>
              </a:rPr>
              <a:t> ( </a:t>
            </a:r>
            <a:r>
              <a:rPr lang="ru-RU" sz="2700" b="1" dirty="0" err="1" smtClean="0">
                <a:solidFill>
                  <a:srgbClr val="FF0000"/>
                </a:solidFill>
              </a:rPr>
              <a:t>Генріх</a:t>
            </a:r>
            <a:r>
              <a:rPr lang="ru-RU" sz="2700" b="1" dirty="0" smtClean="0">
                <a:solidFill>
                  <a:srgbClr val="FF0000"/>
                </a:solidFill>
              </a:rPr>
              <a:t> Форд)</a:t>
            </a:r>
            <a:endParaRPr lang="uk-UA" sz="2700" b="1" dirty="0">
              <a:solidFill>
                <a:srgbClr val="FF0000"/>
              </a:solidFill>
            </a:endParaRPr>
          </a:p>
        </p:txBody>
      </p:sp>
      <p:pic>
        <p:nvPicPr>
          <p:cNvPr id="16" name="Звук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21180"/>
      </p:ext>
    </p:extLst>
  </p:cSld>
  <p:clrMapOvr>
    <a:masterClrMapping/>
  </p:clrMapOvr>
  <p:transition spd="med" advClick="0" advTm="8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12191999" cy="1682404"/>
          </a:xfr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4700" dirty="0" smtClean="0">
                <a:solidFill>
                  <a:srgbClr val="FF0000"/>
                </a:solidFill>
              </a:rPr>
              <a:t>Перші кроки </a:t>
            </a:r>
            <a:endParaRPr lang="uk-UA" sz="4700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" y="1265382"/>
            <a:ext cx="12192000" cy="559261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uk-UA" dirty="0" smtClean="0"/>
              <a:t>Внесення змін до ЗУ «Про зайнятість населення» та інших підзаконних </a:t>
            </a:r>
            <a:r>
              <a:rPr lang="uk-UA" dirty="0" err="1" smtClean="0"/>
              <a:t>нормартивно</a:t>
            </a:r>
            <a:r>
              <a:rPr lang="uk-UA" dirty="0" smtClean="0"/>
              <a:t>-правових актів, які б не суперечили Конституції України щодо права вільно обирати професію за покликанням, а не за дипломом; </a:t>
            </a:r>
          </a:p>
          <a:p>
            <a:r>
              <a:rPr lang="uk-UA" dirty="0" smtClean="0"/>
              <a:t>Зупинити наступ Міністерства соціальної політики України на бізнес в Україні;</a:t>
            </a:r>
          </a:p>
          <a:p>
            <a:r>
              <a:rPr lang="uk-UA" dirty="0" smtClean="0"/>
              <a:t>Створення дієвих законопроектів </a:t>
            </a:r>
            <a:r>
              <a:rPr lang="uk-UA" dirty="0" err="1" smtClean="0"/>
              <a:t>Мінсоцполітики</a:t>
            </a:r>
            <a:r>
              <a:rPr lang="uk-UA" dirty="0" smtClean="0"/>
              <a:t> , які б частково зняли податковий тягар, встановили пільговий період  для малого та середнього бізнесу;</a:t>
            </a:r>
          </a:p>
          <a:p>
            <a:r>
              <a:rPr lang="uk-UA" dirty="0" smtClean="0"/>
              <a:t>Створення </a:t>
            </a:r>
            <a:r>
              <a:rPr lang="uk-UA" dirty="0" err="1" smtClean="0"/>
              <a:t>соц</a:t>
            </a:r>
            <a:r>
              <a:rPr lang="uk-UA" dirty="0" smtClean="0"/>
              <a:t>. опитування на сайті Державної служби зайнятості щодо актуальних «нових» професій;</a:t>
            </a:r>
          </a:p>
          <a:p>
            <a:r>
              <a:rPr lang="uk-UA" dirty="0" smtClean="0"/>
              <a:t>Збільшення курсів перепідготовки для нових та сучасних професій та можливість потрапити на них з першого дня реєстрації у Державній службі зайнятості;</a:t>
            </a:r>
          </a:p>
          <a:p>
            <a:r>
              <a:rPr lang="uk-UA" dirty="0" smtClean="0"/>
              <a:t>Створення програми доступний «Малий бізнес» з моменту реєстрації у Державній службі зайнятості;</a:t>
            </a:r>
          </a:p>
          <a:p>
            <a:r>
              <a:rPr lang="uk-UA" dirty="0" smtClean="0"/>
              <a:t>Створення програми «Дайте спокійно дихати» - звільнення від податків у перший рік роботи для малого бізнесу  шляхом розробки відповідних законопроектів Міністерством соціальної політики;</a:t>
            </a:r>
          </a:p>
          <a:p>
            <a:r>
              <a:rPr lang="uk-UA" dirty="0" smtClean="0"/>
              <a:t>Створення відділу консультації для початківців у бізнесі.</a:t>
            </a:r>
          </a:p>
          <a:p>
            <a:endParaRPr lang="uk-UA" dirty="0"/>
          </a:p>
        </p:txBody>
      </p:sp>
      <p:pic>
        <p:nvPicPr>
          <p:cNvPr id="9" name="Звук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2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76432">
        <p:cover/>
      </p:transition>
    </mc:Choice>
    <mc:Fallback xmlns="">
      <p:transition spd="slow" advClick="0" advTm="76432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88" y="190500"/>
            <a:ext cx="9418637" cy="1076325"/>
          </a:xfrm>
        </p:spPr>
        <p:txBody>
          <a:bodyPr>
            <a:noAutofit/>
          </a:bodyPr>
          <a:lstStyle/>
          <a:p>
            <a:pPr algn="ctr"/>
            <a:r>
              <a:rPr lang="uk-UA" sz="2700" b="1" dirty="0">
                <a:solidFill>
                  <a:srgbClr val="FF0000"/>
                </a:solidFill>
              </a:rPr>
              <a:t>Нові професії, які б дали можливість працювати </a:t>
            </a:r>
            <a:r>
              <a:rPr lang="uk-UA" sz="2700" b="1" dirty="0" smtClean="0">
                <a:solidFill>
                  <a:srgbClr val="FF0000"/>
                </a:solidFill>
              </a:rPr>
              <a:t>як </a:t>
            </a:r>
            <a:r>
              <a:rPr lang="uk-UA" sz="2700" b="1" dirty="0">
                <a:solidFill>
                  <a:srgbClr val="FF0000"/>
                </a:solidFill>
              </a:rPr>
              <a:t>за звичним графіком так і на </a:t>
            </a:r>
            <a:r>
              <a:rPr lang="uk-UA" sz="2700" b="1" dirty="0" err="1" smtClean="0">
                <a:solidFill>
                  <a:srgbClr val="FF0000"/>
                </a:solidFill>
              </a:rPr>
              <a:t>фрі-лансі</a:t>
            </a:r>
            <a:r>
              <a:rPr lang="uk-UA" sz="2700" b="1" dirty="0" smtClean="0">
                <a:solidFill>
                  <a:srgbClr val="FF0000"/>
                </a:solidFill>
              </a:rPr>
              <a:t>, а </a:t>
            </a:r>
            <a:r>
              <a:rPr lang="uk-UA" sz="2700" b="1" dirty="0">
                <a:solidFill>
                  <a:srgbClr val="FF0000"/>
                </a:solidFill>
              </a:rPr>
              <a:t>саме: </a:t>
            </a:r>
            <a:r>
              <a:rPr lang="uk-UA" sz="2700" dirty="0"/>
              <a:t/>
            </a:r>
            <a:br>
              <a:rPr lang="uk-UA" sz="2700" dirty="0"/>
            </a:br>
            <a:endParaRPr lang="uk-UA" sz="27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9" b="16509"/>
          <a:stretch>
            <a:fillRect/>
          </a:stretch>
        </p:blipFill>
        <p:spPr>
          <a:xfrm>
            <a:off x="0" y="987425"/>
            <a:ext cx="12188952" cy="606915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348509"/>
            <a:ext cx="12268200" cy="5920508"/>
          </a:xfrm>
        </p:spPr>
        <p:txBody>
          <a:bodyPr>
            <a:normAutofit fontScale="55000" lnSpcReduction="20000"/>
          </a:bodyPr>
          <a:lstStyle/>
          <a:p>
            <a:r>
              <a:rPr lang="uk-UA" sz="3500" b="1" dirty="0" smtClean="0"/>
              <a:t>тренд-</a:t>
            </a:r>
            <a:r>
              <a:rPr lang="uk-UA" sz="3500" b="1" dirty="0" err="1" smtClean="0"/>
              <a:t>хантер</a:t>
            </a:r>
            <a:r>
              <a:rPr lang="uk-UA" sz="3500" b="1" dirty="0" smtClean="0"/>
              <a:t> </a:t>
            </a:r>
            <a:r>
              <a:rPr lang="uk-UA" sz="3500" b="1" dirty="0"/>
              <a:t>або консультант по бізнес-ідеям </a:t>
            </a:r>
            <a:r>
              <a:rPr lang="uk-UA" sz="2200" dirty="0"/>
              <a:t>— це креативна людина, яка шукає і відстежує нові ідеї для продуктів, </a:t>
            </a:r>
            <a:r>
              <a:rPr lang="uk-UA" sz="2200" dirty="0" err="1"/>
              <a:t>дизайнів</a:t>
            </a:r>
            <a:r>
              <a:rPr lang="uk-UA" sz="2200" dirty="0"/>
              <a:t>, у сфері бізнесу, моди і дизайну. Він знаходить те, що скоро стане модним трендом.</a:t>
            </a:r>
          </a:p>
          <a:p>
            <a:r>
              <a:rPr lang="uk-UA" sz="3500" b="1" dirty="0"/>
              <a:t>фахівці з </a:t>
            </a:r>
            <a:r>
              <a:rPr lang="uk-UA" sz="3500" b="1" dirty="0" err="1"/>
              <a:t>неймінгу</a:t>
            </a:r>
            <a:r>
              <a:rPr lang="uk-UA" sz="3500" b="1" dirty="0"/>
              <a:t> і слоганів </a:t>
            </a:r>
            <a:r>
              <a:rPr lang="uk-UA" sz="2200" dirty="0"/>
              <a:t>— вони вигадують слогани, назви і легенди для продуктів, послуг, проектів і компаній в різних сферах діяльності — в бізнесі, політиці, шоу-бізнесі, в культурній та соціальній сфері.</a:t>
            </a:r>
          </a:p>
          <a:p>
            <a:r>
              <a:rPr lang="uk-UA" sz="3500" b="1" dirty="0"/>
              <a:t>бізнес-тренер і бізнес-консультант</a:t>
            </a:r>
            <a:r>
              <a:rPr lang="uk-UA" sz="2200" dirty="0"/>
              <a:t> — в останні роки дуже затребувана професія в різних сферах бізнесу.</a:t>
            </a:r>
          </a:p>
          <a:p>
            <a:r>
              <a:rPr lang="uk-UA" sz="3500" b="1" dirty="0"/>
              <a:t>бренд-менеджер</a:t>
            </a:r>
            <a:r>
              <a:rPr lang="uk-UA" sz="2200" dirty="0"/>
              <a:t> створює нестандартні рішення для нових продуктів і послуг.</a:t>
            </a:r>
          </a:p>
          <a:p>
            <a:r>
              <a:rPr lang="en-US" sz="3900" b="1" dirty="0"/>
              <a:t>GR-</a:t>
            </a:r>
            <a:r>
              <a:rPr lang="uk-UA" sz="3900" b="1" dirty="0"/>
              <a:t>менеджер </a:t>
            </a:r>
            <a:r>
              <a:rPr lang="uk-UA" sz="2200" dirty="0"/>
              <a:t>— це посередник між бізнес-організаціями та державними органами влади, представляє інтереси своєї компанії.</a:t>
            </a:r>
          </a:p>
          <a:p>
            <a:r>
              <a:rPr lang="uk-UA" sz="2200" dirty="0"/>
              <a:t>Чималий вплив на появу нових спеціальностей має ІТ-сфера. Саме вона зараз розвивається найбільш </a:t>
            </a:r>
            <a:r>
              <a:rPr lang="uk-UA" sz="2200" dirty="0" err="1"/>
              <a:t>інтенсивно</a:t>
            </a:r>
            <a:r>
              <a:rPr lang="uk-UA" sz="2200" dirty="0"/>
              <a:t>.</a:t>
            </a:r>
          </a:p>
          <a:p>
            <a:r>
              <a:rPr lang="uk-UA" sz="2200" b="1" dirty="0"/>
              <a:t>В </a:t>
            </a:r>
            <a:r>
              <a:rPr lang="uk-UA" sz="2200" b="1" dirty="0" smtClean="0"/>
              <a:t>ІТ-сфері:</a:t>
            </a:r>
          </a:p>
          <a:p>
            <a:r>
              <a:rPr lang="uk-UA" sz="4300" b="1" dirty="0" err="1" smtClean="0"/>
              <a:t>Фронтенд</a:t>
            </a:r>
            <a:r>
              <a:rPr lang="uk-UA" sz="4300" b="1" dirty="0" smtClean="0"/>
              <a:t> </a:t>
            </a:r>
            <a:r>
              <a:rPr lang="uk-UA" sz="4300" b="1" dirty="0" smtClean="0"/>
              <a:t>розробник </a:t>
            </a:r>
            <a:r>
              <a:rPr lang="uk-UA" sz="4400" dirty="0" smtClean="0"/>
              <a:t>-</a:t>
            </a:r>
            <a:r>
              <a:rPr lang="uk-UA" sz="4300" b="1" dirty="0" smtClean="0"/>
              <a:t> </a:t>
            </a:r>
            <a:r>
              <a:rPr lang="uk-UA" sz="2200" dirty="0"/>
              <a:t>це фахівець в області веб-розробки та дизайну, в завдання якого входить проектування користувацьких інтерфейсів для сайтів або додатків. Робота фахівця з веб-дизайну включає в себе як оригінальні дизайнерські, так </a:t>
            </a:r>
            <a:r>
              <a:rPr lang="uk-UA" sz="2200" dirty="0" smtClean="0"/>
              <a:t> і технічні </a:t>
            </a:r>
            <a:r>
              <a:rPr lang="uk-UA" sz="2200" dirty="0"/>
              <a:t>рішення в області проектування веб-інтерфейсів, що забезпечують зручність користування веб-ресурсом.</a:t>
            </a:r>
            <a:endParaRPr lang="uk-UA" sz="2200" b="1" dirty="0" smtClean="0"/>
          </a:p>
          <a:p>
            <a:r>
              <a:rPr lang="uk-UA" sz="3900" b="1" dirty="0" err="1" smtClean="0"/>
              <a:t>Криптовалютний</a:t>
            </a:r>
            <a:r>
              <a:rPr lang="uk-UA" sz="3900" b="1" dirty="0" smtClean="0"/>
              <a:t> </a:t>
            </a:r>
            <a:r>
              <a:rPr lang="uk-UA" sz="3900" b="1" dirty="0" smtClean="0"/>
              <a:t>консультант</a:t>
            </a:r>
            <a:r>
              <a:rPr lang="uk-UA" sz="3900" b="1" dirty="0"/>
              <a:t> </a:t>
            </a:r>
            <a:r>
              <a:rPr lang="uk-UA" sz="4000" dirty="0" smtClean="0"/>
              <a:t>.</a:t>
            </a:r>
            <a:r>
              <a:rPr lang="uk-UA" sz="3900" b="1" dirty="0" smtClean="0"/>
              <a:t> </a:t>
            </a:r>
            <a:r>
              <a:rPr lang="uk-UA" sz="2200" dirty="0" err="1"/>
              <a:t>Біткойн</a:t>
            </a:r>
            <a:r>
              <a:rPr lang="uk-UA" sz="2200" dirty="0"/>
              <a:t> вже не такий популярний, як раніше, але розвиток </a:t>
            </a:r>
            <a:r>
              <a:rPr lang="uk-UA" sz="2200" dirty="0" err="1"/>
              <a:t>криптовалютного</a:t>
            </a:r>
            <a:r>
              <a:rPr lang="uk-UA" sz="2200" dirty="0"/>
              <a:t> ринку триває. Ті, хто був на ньому в перших рядах, встиг непогано заробити, а тепер — навчає нових учасників ринку. Також в </a:t>
            </a:r>
            <a:r>
              <a:rPr lang="uk-UA" sz="2200" dirty="0" err="1"/>
              <a:t>рекрутингових</a:t>
            </a:r>
            <a:r>
              <a:rPr lang="uk-UA" sz="2200" dirty="0"/>
              <a:t> агентствах були потрібні фахівці з </a:t>
            </a:r>
            <a:r>
              <a:rPr lang="uk-UA" sz="2200" dirty="0" err="1"/>
              <a:t>майнінгу</a:t>
            </a:r>
            <a:r>
              <a:rPr lang="uk-UA" sz="2200" dirty="0"/>
              <a:t>. Вони можуть бути брокерами або настроювачами обладнання для </a:t>
            </a:r>
            <a:r>
              <a:rPr lang="uk-UA" sz="2200" dirty="0" err="1"/>
              <a:t>блокчейн</a:t>
            </a:r>
            <a:r>
              <a:rPr lang="uk-UA" sz="2200" dirty="0"/>
              <a:t>-технологій.</a:t>
            </a:r>
          </a:p>
          <a:p>
            <a:r>
              <a:rPr lang="uk-UA" sz="3900" b="1" dirty="0"/>
              <a:t>Архітектор даних. </a:t>
            </a:r>
            <a:r>
              <a:rPr lang="uk-UA" sz="2200" dirty="0"/>
              <a:t>Такі фахівці займаються аналізом великих обсягів інформації і на основі цього дають рекомендації щодо подальшого розвитку бізнесу. Для прийняття точних рішень вони користуються зібраною інформацією про клієнтів, відгуки і продажі, тенденції ринку.</a:t>
            </a:r>
          </a:p>
          <a:p>
            <a:r>
              <a:rPr lang="uk-UA" sz="3900" b="1" dirty="0"/>
              <a:t>Диспетчер </a:t>
            </a:r>
            <a:r>
              <a:rPr lang="uk-UA" sz="3900" b="1" dirty="0" err="1"/>
              <a:t>каршерінгу</a:t>
            </a:r>
            <a:r>
              <a:rPr lang="uk-UA" sz="2200" dirty="0"/>
              <a:t>. Сервісами спільного користування автомобілів дуже зручно користуватися, тому вони стають все більш популярними. Для тих, у кого немає грошей на покупку власного авто така послуга — прекрасна альтернатива для поїздок на роботу або по магазинах. В обов'язки диспетчера входить відстеження маршрутів автомобілів, вирішення конфліктних ситуацій і підбір авто для клієнта. Крім того, такі фахівці також повинні вміти надавати інформаційну підтримку.</a:t>
            </a:r>
          </a:p>
          <a:p>
            <a:r>
              <a:rPr lang="uk-UA" sz="3900" b="1" dirty="0"/>
              <a:t>Оператор </a:t>
            </a:r>
            <a:r>
              <a:rPr lang="uk-UA" sz="3900" b="1" dirty="0" err="1"/>
              <a:t>дронів</a:t>
            </a:r>
            <a:r>
              <a:rPr lang="uk-UA" sz="3900" b="1" dirty="0"/>
              <a:t>. </a:t>
            </a:r>
            <a:r>
              <a:rPr lang="uk-UA" sz="2200" dirty="0"/>
              <a:t>Хоч ця спеціальність і не нова, в 2018 році вона перетворилася на масову. Багатьом компаніям потрібні люди, які не </a:t>
            </a:r>
            <a:r>
              <a:rPr lang="uk-UA" sz="2200" dirty="0" smtClean="0"/>
              <a:t>лише</a:t>
            </a:r>
            <a:r>
              <a:rPr lang="uk-UA" sz="2200" dirty="0" smtClean="0"/>
              <a:t> </a:t>
            </a:r>
            <a:r>
              <a:rPr lang="uk-UA" sz="2200" dirty="0"/>
              <a:t>керують безпілотним літальним апаратом, але і вміють проводити його техобслуговування. Зараз </a:t>
            </a:r>
            <a:r>
              <a:rPr lang="uk-UA" sz="2200" dirty="0" err="1"/>
              <a:t>дрони</a:t>
            </a:r>
            <a:r>
              <a:rPr lang="uk-UA" sz="2200" dirty="0"/>
              <a:t> використовуються не тільки для </a:t>
            </a:r>
            <a:r>
              <a:rPr lang="uk-UA" sz="2200" dirty="0" err="1"/>
              <a:t>відеозйомки</a:t>
            </a:r>
            <a:r>
              <a:rPr lang="uk-UA" sz="2200" dirty="0"/>
              <a:t>, але і для доставки вантажів і наукових досліджень</a:t>
            </a:r>
            <a:r>
              <a:rPr lang="uk-UA" sz="2200" dirty="0" smtClean="0"/>
              <a:t>.</a:t>
            </a:r>
          </a:p>
          <a:p>
            <a:endParaRPr lang="uk-UA" sz="2200" dirty="0"/>
          </a:p>
          <a:p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1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2580"/>
    </mc:Choice>
    <mc:Fallback xmlns="">
      <p:transition spd="slow" advClick="0" advTm="325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47345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7000" dirty="0" err="1" smtClean="0"/>
              <a:t>РЕЗУЛьТАТ</a:t>
            </a:r>
            <a:r>
              <a:rPr lang="uk-UA" sz="7000" dirty="0" smtClean="0"/>
              <a:t> </a:t>
            </a:r>
            <a:r>
              <a:rPr lang="uk-UA" sz="7000" dirty="0" smtClean="0"/>
              <a:t>-  це реалізований громадянин України</a:t>
            </a:r>
            <a:endParaRPr lang="uk-UA" sz="7000" dirty="0"/>
          </a:p>
        </p:txBody>
      </p:sp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1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529"/>
    </mc:Choice>
    <mc:Fallback xmlns="">
      <p:transition spd="slow" advClick="0" advTm="155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172</TotalTime>
  <Words>619</Words>
  <Application>Microsoft Office PowerPoint</Application>
  <PresentationFormat>Широкоэкранный</PresentationFormat>
  <Paragraphs>30</Paragraphs>
  <Slides>4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Calibri</vt:lpstr>
      <vt:lpstr>Tw Cen MT</vt:lpstr>
      <vt:lpstr>Tw Cen MT Condensed</vt:lpstr>
      <vt:lpstr>Wingdings 3</vt:lpstr>
      <vt:lpstr>Интеграл</vt:lpstr>
      <vt:lpstr>Робота, яка приносить задоволення </vt:lpstr>
      <vt:lpstr>Перші кроки </vt:lpstr>
      <vt:lpstr>Нові професії, які б дали можливість працювати як за звичним графіком так і на фрі-лансі, а саме:  </vt:lpstr>
      <vt:lpstr>РЕЗУЛьТАТ -  це реалізований громадянин України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Робота, яка приносить задоволення та шляхи їх досягння через зміну формату </dc:title>
  <dc:creator>Татьяна</dc:creator>
  <cp:lastModifiedBy>Татьяна</cp:lastModifiedBy>
  <cp:revision>28</cp:revision>
  <dcterms:created xsi:type="dcterms:W3CDTF">2019-05-10T11:00:48Z</dcterms:created>
  <dcterms:modified xsi:type="dcterms:W3CDTF">2019-05-10T16:24:37Z</dcterms:modified>
</cp:coreProperties>
</file>