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82" r:id="rId1"/>
  </p:sldMasterIdLst>
  <p:sldIdLst>
    <p:sldId id="271" r:id="rId2"/>
    <p:sldId id="275" r:id="rId3"/>
    <p:sldId id="276" r:id="rId4"/>
    <p:sldId id="257" r:id="rId5"/>
    <p:sldId id="268" r:id="rId6"/>
    <p:sldId id="270" r:id="rId7"/>
    <p:sldId id="274" r:id="rId8"/>
    <p:sldId id="269" r:id="rId9"/>
    <p:sldId id="259" r:id="rId10"/>
    <p:sldId id="258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67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931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538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55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07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96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717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742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4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8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8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19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3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25" y="381740"/>
            <a:ext cx="10058400" cy="13050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Управляющая</a:t>
            </a:r>
            <a:r>
              <a:rPr lang="ru-RU" sz="4000" b="1" dirty="0"/>
              <a:t> </a:t>
            </a:r>
            <a:r>
              <a:rPr lang="ru-RU" sz="4400" b="1" dirty="0"/>
              <a:t>Компания</a:t>
            </a:r>
            <a:r>
              <a:rPr lang="en-US" sz="4000" b="1" dirty="0"/>
              <a:t>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400" b="1" dirty="0" smtClean="0"/>
              <a:t>  Коммерческая недвижимость.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3100" dirty="0"/>
              <a:t>Операционная деятельность.</a:t>
            </a:r>
          </a:p>
        </p:txBody>
      </p:sp>
      <p:pic>
        <p:nvPicPr>
          <p:cNvPr id="4" name="Picture 2" descr="C:\Users\user\Desktop\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0407" y="1846263"/>
            <a:ext cx="7655721" cy="430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5071" y="6373257"/>
            <a:ext cx="1497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г. Киев 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CF2D14-FF72-45AE-9BB0-7BB06F66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8040"/>
          </a:xfrm>
        </p:spPr>
        <p:txBody>
          <a:bodyPr>
            <a:noAutofit/>
          </a:bodyPr>
          <a:lstStyle/>
          <a:p>
            <a:r>
              <a:rPr lang="ru-RU" sz="4000" dirty="0"/>
              <a:t>Что делать ?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652F8C-121C-4FDB-BE27-3208CA55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78000"/>
            <a:ext cx="10058400" cy="441861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Применяем типовые подходы:</a:t>
            </a:r>
          </a:p>
          <a:p>
            <a:r>
              <a:rPr lang="ru-RU" sz="2400" dirty="0"/>
              <a:t>- рост доходов, уменьшение затрат;</a:t>
            </a:r>
          </a:p>
          <a:p>
            <a:r>
              <a:rPr lang="ru-RU" sz="2400" dirty="0"/>
              <a:t>Эффективность персонала регулируем </a:t>
            </a:r>
            <a:r>
              <a:rPr lang="ru-RU" sz="2400" b="1" dirty="0"/>
              <a:t>действенной </a:t>
            </a:r>
            <a:r>
              <a:rPr lang="ru-RU" sz="2400" dirty="0"/>
              <a:t>системой мотивации.</a:t>
            </a:r>
          </a:p>
          <a:p>
            <a:pPr algn="ctr"/>
            <a:r>
              <a:rPr lang="ru-RU" sz="2400" b="1" dirty="0"/>
              <a:t>Инструментарий: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Эффективный менеджмент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+ управление изменениями</a:t>
            </a:r>
          </a:p>
          <a:p>
            <a:pPr algn="ctr"/>
            <a:r>
              <a:rPr lang="ru-RU" sz="2400" dirty="0"/>
              <a:t>Получиться – добьемся эффекта синергии.</a:t>
            </a:r>
          </a:p>
          <a:p>
            <a:pPr algn="ctr"/>
            <a:r>
              <a:rPr lang="en-US" sz="2800" dirty="0"/>
              <a:t>SMART</a:t>
            </a:r>
            <a:r>
              <a:rPr lang="ru-RU" sz="2400" dirty="0"/>
              <a:t> – цель выполнена !</a:t>
            </a:r>
          </a:p>
          <a:p>
            <a:pPr algn="ctr"/>
            <a:r>
              <a:rPr lang="en-US" sz="2800" dirty="0"/>
              <a:t>NEXT</a:t>
            </a:r>
            <a:r>
              <a:rPr lang="en-US" sz="2400" dirty="0"/>
              <a:t> - ………</a:t>
            </a:r>
            <a:endParaRPr lang="ru-RU" sz="2400" dirty="0"/>
          </a:p>
          <a:p>
            <a:pPr algn="ctr"/>
            <a:endParaRPr lang="ru-RU" sz="2400" dirty="0"/>
          </a:p>
          <a:p>
            <a:endParaRPr lang="x-none" dirty="0"/>
          </a:p>
        </p:txBody>
      </p:sp>
      <p:pic>
        <p:nvPicPr>
          <p:cNvPr id="4" name="Picture 3" descr="C:\Users\user\Desktop\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1735" y="260647"/>
            <a:ext cx="2088232" cy="1410275"/>
          </a:xfrm>
          <a:prstGeom prst="rect">
            <a:avLst/>
          </a:prstGeom>
          <a:noFill/>
        </p:spPr>
      </p:pic>
      <p:pic>
        <p:nvPicPr>
          <p:cNvPr id="5" name="Picture 6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7376" y="4381500"/>
            <a:ext cx="2664213" cy="1799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2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B46CA-E1D9-4BEA-8E06-13758E3B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ru-RU" sz="4000" dirty="0"/>
              <a:t>Управление изменениями.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6FAFD-9DE8-4854-8C68-916ECF8FE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833" y="1958143"/>
            <a:ext cx="4696287" cy="3325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/>
              <a:t> </a:t>
            </a:r>
            <a:r>
              <a:rPr lang="ru-RU" sz="8800" dirty="0"/>
              <a:t>Нет видения – хаос;</a:t>
            </a:r>
          </a:p>
          <a:p>
            <a:pPr>
              <a:buNone/>
            </a:pPr>
            <a:endParaRPr lang="ru-RU" sz="3200" dirty="0"/>
          </a:p>
          <a:p>
            <a:r>
              <a:rPr lang="ru-RU" sz="8800" dirty="0"/>
              <a:t>Недостаточные навыки руководителя – страх, тревога;</a:t>
            </a:r>
          </a:p>
          <a:p>
            <a:endParaRPr lang="ru-RU" sz="3200" dirty="0"/>
          </a:p>
          <a:p>
            <a:r>
              <a:rPr lang="ru-RU" sz="8800" dirty="0"/>
              <a:t>Нет мотивации – сопротивление;</a:t>
            </a:r>
          </a:p>
          <a:p>
            <a:endParaRPr lang="ru-RU" sz="3200" dirty="0"/>
          </a:p>
          <a:p>
            <a:r>
              <a:rPr lang="ru-RU" sz="8800" dirty="0"/>
              <a:t>Отсутствие ресурсов – </a:t>
            </a:r>
            <a:r>
              <a:rPr lang="ru-RU" sz="8800" dirty="0" smtClean="0"/>
              <a:t>разочарование;</a:t>
            </a:r>
          </a:p>
          <a:p>
            <a:endParaRPr lang="ru-RU" sz="3200" dirty="0"/>
          </a:p>
          <a:p>
            <a:r>
              <a:rPr lang="ru-RU" sz="8800" dirty="0"/>
              <a:t>Нет реалистичного плана – фальстарт.</a:t>
            </a:r>
          </a:p>
          <a:p>
            <a:endParaRPr lang="x-none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58" y="1697185"/>
            <a:ext cx="6972775" cy="35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user\Desktop\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6957" y="163141"/>
            <a:ext cx="2432488" cy="1534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61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95B10-2D70-4171-85D1-4D3BE508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841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Видение.</a:t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2400" dirty="0"/>
              <a:t>Данный проект – </a:t>
            </a:r>
            <a:r>
              <a:rPr lang="en-US" sz="2400" dirty="0"/>
              <a:t>SMART </a:t>
            </a:r>
            <a:r>
              <a:rPr lang="ru-RU" sz="2400" dirty="0"/>
              <a:t>задача в рамках портфеля проектов.</a:t>
            </a:r>
            <a:endParaRPr lang="x-none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07C541-97CE-4E6E-9D8A-CB8907B11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589" y="1882065"/>
            <a:ext cx="10058400" cy="2112886"/>
          </a:xfrm>
        </p:spPr>
        <p:txBody>
          <a:bodyPr>
            <a:normAutofit/>
          </a:bodyPr>
          <a:lstStyle/>
          <a:p>
            <a:r>
              <a:rPr lang="en-US" sz="2200" dirty="0"/>
              <a:t>SMART- </a:t>
            </a:r>
            <a:r>
              <a:rPr lang="uk-UA" sz="2200" dirty="0" err="1" smtClean="0"/>
              <a:t>задачи</a:t>
            </a:r>
            <a:r>
              <a:rPr lang="uk-UA" sz="2200" dirty="0" smtClean="0"/>
              <a:t> </a:t>
            </a:r>
            <a:r>
              <a:rPr lang="uk-UA" sz="2200" dirty="0" err="1" smtClean="0"/>
              <a:t>ввереного</a:t>
            </a:r>
            <a:r>
              <a:rPr lang="uk-UA" sz="2200" dirty="0" smtClean="0"/>
              <a:t> </a:t>
            </a:r>
            <a:r>
              <a:rPr lang="uk-UA" sz="2200" dirty="0" err="1" smtClean="0"/>
              <a:t>проекта</a:t>
            </a:r>
            <a:r>
              <a:rPr lang="uk-UA" sz="2200" dirty="0" smtClean="0"/>
              <a:t> </a:t>
            </a:r>
            <a:r>
              <a:rPr lang="uk-UA" sz="2200" dirty="0"/>
              <a:t>– в рамках </a:t>
            </a:r>
            <a:r>
              <a:rPr lang="uk-UA" sz="2200" dirty="0" err="1"/>
              <a:t>бюджета</a:t>
            </a:r>
            <a:r>
              <a:rPr lang="uk-UA" sz="2200" dirty="0"/>
              <a:t> 2019 г.</a:t>
            </a:r>
            <a:endParaRPr lang="x-none" sz="2200" dirty="0"/>
          </a:p>
        </p:txBody>
      </p:sp>
      <p:pic>
        <p:nvPicPr>
          <p:cNvPr id="4" name="Picture 4" descr="C:\Users\user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645" y="2755265"/>
            <a:ext cx="5694898" cy="3428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74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B5617-7297-4B57-BFAC-C2BB6B10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40" y="236000"/>
            <a:ext cx="10058400" cy="769840"/>
          </a:xfrm>
        </p:spPr>
        <p:txBody>
          <a:bodyPr>
            <a:normAutofit/>
          </a:bodyPr>
          <a:lstStyle/>
          <a:p>
            <a:r>
              <a:rPr lang="ru-RU" sz="4000" dirty="0"/>
              <a:t>Навыки.</a:t>
            </a:r>
            <a:endParaRPr lang="x-none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521" y="1005840"/>
            <a:ext cx="7726839" cy="51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98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439" y="0"/>
            <a:ext cx="1713142" cy="1713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3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2117"/>
          </a:xfrm>
        </p:spPr>
        <p:txBody>
          <a:bodyPr>
            <a:normAutofit/>
          </a:bodyPr>
          <a:lstStyle/>
          <a:p>
            <a:r>
              <a:rPr lang="ru-RU" sz="4000" dirty="0"/>
              <a:t>Стимулы.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200" dirty="0"/>
              <a:t>Главную роль в управлении играют люди.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019" y="1318478"/>
            <a:ext cx="6378987" cy="498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8056" y="270194"/>
            <a:ext cx="2034858" cy="138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C610E-202C-4432-922A-B6A552C5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1377"/>
          </a:xfrm>
        </p:spPr>
        <p:txBody>
          <a:bodyPr>
            <a:normAutofit/>
          </a:bodyPr>
          <a:lstStyle/>
          <a:p>
            <a:r>
              <a:rPr lang="ru-RU" sz="4000" dirty="0"/>
              <a:t>Стимулы.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Система мотивации руководителя проекта: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E75B5-9D6B-4802-8D9A-EFDFA7F4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7545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en-US" sz="2200" dirty="0"/>
              <a:t>EBITDA </a:t>
            </a:r>
            <a:r>
              <a:rPr lang="ru-RU" sz="2200" dirty="0"/>
              <a:t> вверенных проектов  менее отчетного показателя 2018 г.                      - 0,00</a:t>
            </a:r>
            <a:endParaRPr lang="en-US" sz="2200" dirty="0"/>
          </a:p>
          <a:p>
            <a:endParaRPr lang="ru-RU" sz="2200" dirty="0"/>
          </a:p>
          <a:p>
            <a:r>
              <a:rPr lang="en-US" sz="2200" dirty="0"/>
              <a:t>EBITDA </a:t>
            </a:r>
            <a:r>
              <a:rPr lang="ru-RU" sz="2200" dirty="0"/>
              <a:t> вверенных проектов  больше отчетного показателя 2018 г.                   - 5,0 % </a:t>
            </a:r>
          </a:p>
          <a:p>
            <a:r>
              <a:rPr lang="ru-RU" sz="2200" dirty="0"/>
              <a:t>от превышения – выплаты ежемесячно.</a:t>
            </a:r>
            <a:endParaRPr lang="en-US" sz="2200" dirty="0"/>
          </a:p>
          <a:p>
            <a:endParaRPr lang="ru-RU" sz="2200" dirty="0"/>
          </a:p>
          <a:p>
            <a:r>
              <a:rPr lang="ru-RU" sz="2200" dirty="0"/>
              <a:t>Фиктивная доля  в собственном капитале   ( </a:t>
            </a:r>
            <a:r>
              <a:rPr lang="en-US" sz="2200" dirty="0"/>
              <a:t>phantom equity)</a:t>
            </a:r>
            <a:r>
              <a:rPr lang="ru-RU" sz="2200" dirty="0"/>
              <a:t>                               – </a:t>
            </a:r>
            <a:r>
              <a:rPr lang="ru-RU" sz="2200" dirty="0" smtClean="0"/>
              <a:t>0,5 </a:t>
            </a:r>
            <a:r>
              <a:rPr lang="ru-RU" sz="2200" dirty="0"/>
              <a:t>% </a:t>
            </a:r>
          </a:p>
          <a:p>
            <a:r>
              <a:rPr lang="ru-RU" sz="2200" dirty="0"/>
              <a:t>от годового показателя </a:t>
            </a:r>
            <a:r>
              <a:rPr lang="en-US" sz="2200" dirty="0"/>
              <a:t>EBITDA </a:t>
            </a:r>
            <a:r>
              <a:rPr lang="ru-RU" sz="2200" dirty="0"/>
              <a:t> вверенных проектов </a:t>
            </a:r>
            <a:r>
              <a:rPr lang="ru-RU" sz="2200" dirty="0" smtClean="0"/>
              <a:t> за год работы</a:t>
            </a:r>
          </a:p>
          <a:p>
            <a:r>
              <a:rPr lang="ru-RU" sz="2200" dirty="0" smtClean="0"/>
              <a:t>–  </a:t>
            </a:r>
            <a:r>
              <a:rPr lang="ru-RU" sz="2200" dirty="0"/>
              <a:t>выплаты ежегодно.</a:t>
            </a:r>
          </a:p>
          <a:p>
            <a:endParaRPr lang="ru-RU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133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5E812F-DE98-4FCD-A96C-4C906A69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5846"/>
            <a:ext cx="10319404" cy="44307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Детализация </a:t>
            </a:r>
            <a:r>
              <a:rPr lang="ru-RU" dirty="0"/>
              <a:t>в презентации « Организационная структура Управляющей Компании 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           </a:t>
            </a:r>
            <a:r>
              <a:rPr lang="ru-RU" dirty="0"/>
              <a:t>Финансовый ресурс – внутренние источники проекта  – в рамках бюджета 2019 г.</a:t>
            </a:r>
            <a:endParaRPr lang="x-non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63" y="3053221"/>
            <a:ext cx="4104456" cy="170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286" y="2264838"/>
            <a:ext cx="2592288" cy="14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1709" y="3053221"/>
            <a:ext cx="41044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223" y="3906504"/>
            <a:ext cx="2592287" cy="144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74060" y="392826"/>
            <a:ext cx="1442105" cy="1097967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42C3CB1-E6B7-41E1-B323-6CC84266FAE6}"/>
              </a:ext>
            </a:extLst>
          </p:cNvPr>
          <p:cNvSpPr txBox="1">
            <a:spLocks/>
          </p:cNvSpPr>
          <p:nvPr/>
        </p:nvSpPr>
        <p:spPr>
          <a:xfrm>
            <a:off x="1036712" y="456276"/>
            <a:ext cx="10058400" cy="1255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Ресурсы.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900" dirty="0" smtClean="0"/>
              <a:t>На данном этапе рассматриваем  человеческий ресурс.</a:t>
            </a:r>
            <a:br>
              <a:rPr lang="ru-RU" sz="2900" dirty="0" smtClean="0"/>
            </a:br>
            <a:endParaRPr lang="x-none" sz="2900" dirty="0"/>
          </a:p>
        </p:txBody>
      </p:sp>
    </p:spTree>
    <p:extLst>
      <p:ext uri="{BB962C8B-B14F-4D97-AF65-F5344CB8AC3E}">
        <p14:creationId xmlns:p14="http://schemas.microsoft.com/office/powerpoint/2010/main" xmlns="" val="18947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FFDBE7-C60A-41FA-92A0-BD8980F3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0760"/>
          </a:xfrm>
        </p:spPr>
        <p:txBody>
          <a:bodyPr>
            <a:normAutofit/>
          </a:bodyPr>
          <a:lstStyle/>
          <a:p>
            <a:r>
              <a:rPr lang="ru-RU" sz="4000" dirty="0"/>
              <a:t>План действий.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FBA747-4749-4CF8-A1EA-CA202E5C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Согласно календарного графика.</a:t>
            </a:r>
          </a:p>
          <a:p>
            <a:r>
              <a:rPr lang="ru-RU" sz="2200" dirty="0"/>
              <a:t>В соответствии с утвержденным бюджетом на 2019 г.</a:t>
            </a:r>
            <a:endParaRPr lang="x-none" sz="2200" dirty="0"/>
          </a:p>
        </p:txBody>
      </p:sp>
      <p:pic>
        <p:nvPicPr>
          <p:cNvPr id="4" name="Picture 2" descr="C:\Users\user\Desktop\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132" y="2904602"/>
            <a:ext cx="8100716" cy="3037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90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BB52A-3424-42AB-9478-30A1A460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Выгоды акционеров.</a:t>
            </a:r>
            <a:br>
              <a:rPr lang="ru-RU" sz="4000" dirty="0"/>
            </a:br>
            <a:r>
              <a:rPr lang="ru-RU" sz="4000" dirty="0"/>
              <a:t>+ к факту 2018 г.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7F362A-9453-4110-A14F-041C8D9B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Свободный денежный поток  ( </a:t>
            </a:r>
            <a:r>
              <a:rPr lang="en-US" dirty="0"/>
              <a:t>Free Cash Flow FCF )</a:t>
            </a:r>
          </a:p>
          <a:p>
            <a:r>
              <a:rPr lang="en-US" dirty="0"/>
              <a:t>  + </a:t>
            </a:r>
            <a:r>
              <a:rPr lang="ru-RU" dirty="0"/>
              <a:t>?         ? </a:t>
            </a:r>
            <a:r>
              <a:rPr lang="ru-RU" dirty="0" err="1"/>
              <a:t>млн.грн</a:t>
            </a:r>
            <a:r>
              <a:rPr lang="ru-RU" dirty="0"/>
              <a:t>.</a:t>
            </a:r>
          </a:p>
          <a:p>
            <a:r>
              <a:rPr lang="ru-RU" dirty="0"/>
              <a:t>Стоимость компании ( </a:t>
            </a:r>
            <a:r>
              <a:rPr lang="en-US" dirty="0"/>
              <a:t>Firm value FV )</a:t>
            </a:r>
          </a:p>
          <a:p>
            <a:r>
              <a:rPr lang="en-US" dirty="0"/>
              <a:t>+ </a:t>
            </a:r>
            <a:r>
              <a:rPr lang="ru-RU" dirty="0"/>
              <a:t>? %       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endParaRPr lang="x-none" dirty="0"/>
          </a:p>
        </p:txBody>
      </p:sp>
      <p:pic>
        <p:nvPicPr>
          <p:cNvPr id="4" name="Picture 3" descr="C:\Users\user\Desktop\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363" y="1848771"/>
            <a:ext cx="4222816" cy="422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6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217A09-3D8D-4D82-BA30-0AF417D7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ru-RU" sz="4000" dirty="0"/>
              <a:t>Заключение.</a:t>
            </a:r>
            <a:endParaRPr lang="x-none" sz="4000" dirty="0"/>
          </a:p>
        </p:txBody>
      </p:sp>
      <p:pic>
        <p:nvPicPr>
          <p:cNvPr id="4" name="Picture 2" descr="C:\Users\user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690" y="3235190"/>
            <a:ext cx="3790717" cy="295254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696071" y="2067747"/>
            <a:ext cx="3816424" cy="116321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внимание.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уважением </a:t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Сизон</a:t>
            </a:r>
            <a:r>
              <a:rPr lang="ru-RU" sz="3000" dirty="0"/>
              <a:t> Сергей Владимирович.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3000" dirty="0" smtClean="0"/>
              <a:t>0974087834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746" y="1833969"/>
            <a:ext cx="3577013" cy="2347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6034" y="1897417"/>
            <a:ext cx="4267412" cy="284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01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65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Ключевые моменты.</a:t>
            </a:r>
            <a:endParaRPr lang="ru-RU" sz="4000" dirty="0"/>
          </a:p>
        </p:txBody>
      </p:sp>
      <p:pic>
        <p:nvPicPr>
          <p:cNvPr id="4" name="Picture 2" descr="C:\Users\user\Desktop\960296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5426" y="2535423"/>
            <a:ext cx="2849732" cy="2849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7663" y="2012089"/>
            <a:ext cx="89812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Называем </a:t>
            </a:r>
            <a:r>
              <a:rPr lang="ru-RU" sz="3600" dirty="0" smtClean="0"/>
              <a:t>вещи своими </a:t>
            </a:r>
            <a:r>
              <a:rPr lang="ru-RU" sz="3600" dirty="0" smtClean="0"/>
              <a:t>именами</a:t>
            </a:r>
            <a:r>
              <a:rPr lang="ru-RU" sz="3600" dirty="0" smtClean="0"/>
              <a:t>:</a:t>
            </a:r>
            <a:endParaRPr lang="ru-RU" sz="3600" dirty="0" smtClean="0"/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КРИЗИСЫ бывают разные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Причина </a:t>
            </a:r>
            <a:r>
              <a:rPr lang="ru-RU" sz="3600" dirty="0" smtClean="0"/>
              <a:t>одна – УПРАВЛЕНИЕ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Его просто НЕТ ! ДАВНО !!!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994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Ключевые моменты.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Государство – плохой собственник.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Давайте докажем обратное.</a:t>
            </a:r>
          </a:p>
          <a:p>
            <a:r>
              <a:rPr lang="ru-RU" sz="4000" dirty="0" smtClean="0"/>
              <a:t>ИДЕЯ : Создание  Компании по управлению коммерческой недвижимостью, которая находиться в государственной собственности.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6D6E6-E5F2-4473-9F9F-A54B52F3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0861"/>
          </a:xfrm>
        </p:spPr>
        <p:txBody>
          <a:bodyPr>
            <a:normAutofit/>
          </a:bodyPr>
          <a:lstStyle/>
          <a:p>
            <a:r>
              <a:rPr lang="ru-RU" sz="4000" dirty="0"/>
              <a:t>Концепция проекта.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ADBAE-E756-4D63-B551-E777EFD8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« Перезагрузка » операционной деятельности группы Компаний  в соответствии со стратегическими целями собственников.</a:t>
            </a:r>
            <a:endParaRPr lang="x-none" sz="3600" dirty="0"/>
          </a:p>
        </p:txBody>
      </p:sp>
      <p:pic>
        <p:nvPicPr>
          <p:cNvPr id="4" name="Picture 3" descr="C:\Users\user\Desktop\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037" y="3385713"/>
            <a:ext cx="3146647" cy="2831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17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3BC59-990F-4DA2-858D-FAE52F80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7494"/>
          </a:xfrm>
        </p:spPr>
        <p:txBody>
          <a:bodyPr>
            <a:normAutofit/>
          </a:bodyPr>
          <a:lstStyle/>
          <a:p>
            <a:r>
              <a:rPr lang="ru-RU" sz="4000" dirty="0"/>
              <a:t>Почему Управляющая Компания ?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01D9D6-2C40-4CDF-9690-716F5C43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/>
              <a:t>Внутренние факторы:</a:t>
            </a:r>
          </a:p>
          <a:p>
            <a:r>
              <a:rPr lang="ru-RU" sz="2400" dirty="0"/>
              <a:t>Разделение задач на стратегические и текущие.</a:t>
            </a:r>
          </a:p>
          <a:p>
            <a:r>
              <a:rPr lang="ru-RU" sz="2400" dirty="0"/>
              <a:t>Единая система подходов к организации операционной деятельности проектов.</a:t>
            </a:r>
          </a:p>
          <a:p>
            <a:endParaRPr lang="ru-RU" sz="2400" dirty="0"/>
          </a:p>
          <a:p>
            <a:r>
              <a:rPr lang="ru-RU" sz="2400" b="1" dirty="0"/>
              <a:t>Ожидаемый результат:</a:t>
            </a:r>
          </a:p>
          <a:p>
            <a:r>
              <a:rPr lang="ru-RU" sz="2400" dirty="0"/>
              <a:t>Оптимизация всех бизнес процессов.</a:t>
            </a:r>
          </a:p>
          <a:p>
            <a:r>
              <a:rPr lang="ru-RU" sz="2400" dirty="0"/>
              <a:t>Повышение эффективности на всех уровнях.</a:t>
            </a:r>
          </a:p>
          <a:p>
            <a:r>
              <a:rPr lang="ru-RU" sz="2400" dirty="0"/>
              <a:t>Непосредственное комплексное управление недвижимостью и контроль качества.</a:t>
            </a:r>
          </a:p>
          <a:p>
            <a:endParaRPr lang="ru-RU" dirty="0"/>
          </a:p>
          <a:p>
            <a:endParaRPr lang="x-none" dirty="0"/>
          </a:p>
        </p:txBody>
      </p:sp>
      <p:pic>
        <p:nvPicPr>
          <p:cNvPr id="5" name="Picture 2" descr="C:\Users\user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5437" y="186431"/>
            <a:ext cx="2122331" cy="134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0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03CC4D-759C-4426-B4C5-25AE25A7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ru-RU" sz="4000" dirty="0"/>
              <a:t>Почему Управляющая Компания ?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7C4D0B-CF19-44D7-B4CC-C0CAA6C10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b="1" dirty="0"/>
              <a:t>Внешние факторы:</a:t>
            </a:r>
          </a:p>
          <a:p>
            <a:r>
              <a:rPr lang="ru-RU" sz="2200" dirty="0"/>
              <a:t>Увеличение финансовой мощи группы Компаний.</a:t>
            </a:r>
          </a:p>
          <a:p>
            <a:r>
              <a:rPr lang="ru-RU" sz="2200" dirty="0"/>
              <a:t>Повышение прозрачности группы.</a:t>
            </a:r>
          </a:p>
          <a:p>
            <a:endParaRPr lang="ru-RU" sz="2200" dirty="0"/>
          </a:p>
          <a:p>
            <a:r>
              <a:rPr lang="ru-RU" sz="2200" b="1" dirty="0"/>
              <a:t>Ожидаемый результат:</a:t>
            </a:r>
          </a:p>
          <a:p>
            <a:r>
              <a:rPr lang="ru-RU" sz="2200" dirty="0"/>
              <a:t>Обеспечение привлечения финансовых ресурсов в необходимых объемах.</a:t>
            </a:r>
          </a:p>
          <a:p>
            <a:r>
              <a:rPr lang="ru-RU" sz="2200" dirty="0"/>
              <a:t>Снижение стоимости привлеченного капитала.</a:t>
            </a:r>
          </a:p>
          <a:p>
            <a:endParaRPr lang="ru-RU" dirty="0"/>
          </a:p>
          <a:p>
            <a:endParaRPr lang="x-none" dirty="0"/>
          </a:p>
        </p:txBody>
      </p:sp>
      <p:pic>
        <p:nvPicPr>
          <p:cNvPr id="4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660" y="172868"/>
            <a:ext cx="2195403" cy="1454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1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392" y="339244"/>
            <a:ext cx="10058400" cy="6669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Основные виды деятельности.</a:t>
            </a: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4" y="1402506"/>
            <a:ext cx="11571176" cy="44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9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15E16-B326-406E-B264-5A3F99F2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861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Успех</a:t>
            </a:r>
            <a:br>
              <a:rPr lang="ru-RU" sz="4000" dirty="0"/>
            </a:br>
            <a:r>
              <a:rPr lang="ru-RU" sz="2400" dirty="0"/>
              <a:t>Коммерческая недвижимость – индикатор экономики страны.</a:t>
            </a:r>
            <a:endParaRPr lang="x-none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068" y="1293223"/>
            <a:ext cx="5274711" cy="501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43" y="1474374"/>
            <a:ext cx="500659" cy="6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9394" y="1418832"/>
            <a:ext cx="744855" cy="7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2882" y="1426279"/>
            <a:ext cx="824264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7959" y="2697238"/>
            <a:ext cx="888749" cy="82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722" y="3995344"/>
            <a:ext cx="905097" cy="71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0168" y="3999226"/>
            <a:ext cx="864095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4956" y="5361131"/>
            <a:ext cx="769653" cy="7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4079" y="4026781"/>
            <a:ext cx="870013" cy="6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09647" y="4058263"/>
            <a:ext cx="890734" cy="63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2525" y="5326601"/>
            <a:ext cx="804183" cy="80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user\Desktop\viber imag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30544" y="457200"/>
            <a:ext cx="2713235" cy="723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55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A02B58-18FC-4605-87AC-5F3E6828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ru-RU" sz="4000" dirty="0"/>
              <a:t> С чем обязательно столкнемся. Риски.</a:t>
            </a:r>
            <a:endParaRPr lang="x-none" sz="4000" dirty="0"/>
          </a:p>
        </p:txBody>
      </p:sp>
      <p:pic>
        <p:nvPicPr>
          <p:cNvPr id="5" name="Picture 3" descr="C:\Users\user\Desktop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962" y="4362070"/>
            <a:ext cx="1527435" cy="1879918"/>
          </a:xfrm>
          <a:prstGeom prst="rect">
            <a:avLst/>
          </a:prstGeom>
          <a:noFill/>
        </p:spPr>
      </p:pic>
      <p:pic>
        <p:nvPicPr>
          <p:cNvPr id="6" name="Picture 2" descr="C:\Users\user\Desktop\77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3914" y="138348"/>
            <a:ext cx="1512168" cy="151216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621" y="1813274"/>
            <a:ext cx="8297293" cy="45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1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377</Words>
  <Application>Microsoft Office PowerPoint</Application>
  <PresentationFormat>Произвольный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Управляющая Компания    Коммерческая недвижимость. Операционная деятельность.</vt:lpstr>
      <vt:lpstr>Ключевые моменты.</vt:lpstr>
      <vt:lpstr>Ключевые моменты.</vt:lpstr>
      <vt:lpstr>Концепция проекта.</vt:lpstr>
      <vt:lpstr>Почему Управляющая Компания ?</vt:lpstr>
      <vt:lpstr>Почему Управляющая Компания ?</vt:lpstr>
      <vt:lpstr>Основные виды деятельности.</vt:lpstr>
      <vt:lpstr>Успех Коммерческая недвижимость – индикатор экономики страны.</vt:lpstr>
      <vt:lpstr> С чем обязательно столкнемся. Риски.</vt:lpstr>
      <vt:lpstr>Что делать ?</vt:lpstr>
      <vt:lpstr>Управление изменениями.</vt:lpstr>
      <vt:lpstr>Видение.  Данный проект – SMART задача в рамках портфеля проектов.</vt:lpstr>
      <vt:lpstr>Навыки.</vt:lpstr>
      <vt:lpstr>Стимулы. Главную роль в управлении играют люди.</vt:lpstr>
      <vt:lpstr>Стимулы. Система мотивации руководителя проекта:</vt:lpstr>
      <vt:lpstr>Слайд 16</vt:lpstr>
      <vt:lpstr>План действий.</vt:lpstr>
      <vt:lpstr>Выгоды акционеров. + к факту 2018 г.</vt:lpstr>
      <vt:lpstr>Заключение.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Управляющая Компания. Операционная деятельность.</dc:title>
  <dc:creator>user</dc:creator>
  <cp:lastModifiedBy>user</cp:lastModifiedBy>
  <cp:revision>85</cp:revision>
  <cp:lastPrinted>2019-01-15T10:11:17Z</cp:lastPrinted>
  <dcterms:created xsi:type="dcterms:W3CDTF">2018-12-26T10:19:16Z</dcterms:created>
  <dcterms:modified xsi:type="dcterms:W3CDTF">2019-05-10T08:15:56Z</dcterms:modified>
</cp:coreProperties>
</file>