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8" r:id="rId7"/>
    <p:sldId id="260" r:id="rId8"/>
    <p:sldId id="261" r:id="rId9"/>
    <p:sldId id="262" r:id="rId10"/>
    <p:sldId id="275" r:id="rId11"/>
    <p:sldId id="270" r:id="rId12"/>
    <p:sldId id="269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32B10-81E5-4062-B176-C2F482B95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A9C925-8C14-4E1F-B776-AB54B5D4E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0E5C-8F8D-4756-A985-AE1FCBE74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9629-CBDB-4AF7-AD7A-B7DA1A6692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434BF-4B66-43EA-B844-A1E44FD00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4C245-6311-4E67-9E8C-44720F24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F109-BCA9-43A2-B882-6CD28B16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6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10162-7516-4502-B946-B13BA20BA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F04FF7-C715-42C0-800E-5656A18FC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2A396-B9E7-4FB8-B3D3-687653520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9629-CBDB-4AF7-AD7A-B7DA1A6692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FC6CC-4A97-482B-BB3D-90100472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D2FC5-ACE4-4CDF-84CB-3AE5E74AC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F109-BCA9-43A2-B882-6CD28B16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4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9B3AFF-A4AD-44A3-89C0-52281A449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610FF-FDA3-4865-8201-C1E6D5B58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BBE2B-8381-4962-995D-C070E65C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9629-CBDB-4AF7-AD7A-B7DA1A6692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1854D-4300-4E19-864E-2AE9AF515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6FEF-6681-40D0-BA27-8A26D8BA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F109-BCA9-43A2-B882-6CD28B16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0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973D-BFD6-440D-B16E-624097AAA764}" type="datetime1">
              <a:rPr lang="uk-UA" smtClean="0"/>
              <a:t>20.04.2018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DC1C-D1C6-4D5F-AA62-DFA98BFFE2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3336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39CA-CBB7-44E6-A915-4510E499CFA6}" type="datetime1">
              <a:rPr lang="uk-UA" smtClean="0"/>
              <a:t>20.04.2018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DC1C-D1C6-4D5F-AA62-DFA98BFFE2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3937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6151-2E3B-4AE0-AB8E-21203E2A2E10}" type="datetime1">
              <a:rPr lang="uk-UA" smtClean="0"/>
              <a:t>20.04.2018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DC1C-D1C6-4D5F-AA62-DFA98BFFE2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1339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9687-E59E-42BD-9010-1CDD7C9BD610}" type="datetime1">
              <a:rPr lang="uk-UA" smtClean="0"/>
              <a:t>20.04.2018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DC1C-D1C6-4D5F-AA62-DFA98BFFE2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380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044C-9866-447C-9E7C-5BB8A931DAEE}" type="datetime1">
              <a:rPr lang="uk-UA" smtClean="0"/>
              <a:t>20.04.2018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DC1C-D1C6-4D5F-AA62-DFA98BFFE2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0451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B701-8DA1-4C29-B1BA-535577D4161D}" type="datetime1">
              <a:rPr lang="uk-UA" smtClean="0"/>
              <a:t>20.04.2018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DC1C-D1C6-4D5F-AA62-DFA98BFFE2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2515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1C0B-F7FB-4F1D-96AE-CC6576CDD66E}" type="datetime1">
              <a:rPr lang="uk-UA" smtClean="0"/>
              <a:t>20.04.2018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DC1C-D1C6-4D5F-AA62-DFA98BFFE2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1401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9157-7BD4-4DC4-AA97-1C40B839BC19}" type="datetime1">
              <a:rPr lang="uk-UA" smtClean="0"/>
              <a:t>20.04.2018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DC1C-D1C6-4D5F-AA62-DFA98BFFE2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638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48DF3-E695-4B95-99C9-74C2A4AEB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C907A-F50A-45E7-9849-B1CD82577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62BAF-5134-45F7-9F0F-EF941661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9629-CBDB-4AF7-AD7A-B7DA1A6692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1F2A6-470D-40D9-846C-E741A2E4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A2E8F-F81E-41C7-A2E0-D859DE84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F109-BCA9-43A2-B882-6CD28B16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00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23D9-CC08-40D3-AD7E-1CCD9583C224}" type="datetime1">
              <a:rPr lang="uk-UA" smtClean="0"/>
              <a:t>20.04.2018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DC1C-D1C6-4D5F-AA62-DFA98BFFE2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0705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9915-4134-4229-844B-905092D7BDB4}" type="datetime1">
              <a:rPr lang="uk-UA" smtClean="0"/>
              <a:t>20.04.2018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DC1C-D1C6-4D5F-AA62-DFA98BFFE2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4732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FBA5-8970-4891-8693-AB4B44FEC0B8}" type="datetime1">
              <a:rPr lang="uk-UA" smtClean="0"/>
              <a:t>20.04.2018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DC1C-D1C6-4D5F-AA62-DFA98BFFE2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478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D917-67B9-4B0C-B7BD-F8FD4AD2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53F57-3366-4510-BBAC-FD0747F65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9D382-272B-4A99-910B-13524D80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9629-CBDB-4AF7-AD7A-B7DA1A6692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90F37-22DB-4DD4-B8E3-43514B35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7882D-17AF-43F5-A1B0-CFCC22E4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F109-BCA9-43A2-B882-6CD28B16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0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A635D-01D6-4984-A8E4-9D3587D0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5AA88-2830-44DE-8DA7-5C792A880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97C4C-BB2E-4684-9444-46BEF1401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4F3F1-C6B2-4820-96F8-B69FEA5C1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9629-CBDB-4AF7-AD7A-B7DA1A6692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CD8EF-16A7-4E10-A5A0-D19ACDFF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A8099-5C8C-4126-A545-0B921B9EE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F109-BCA9-43A2-B882-6CD28B16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0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E035E-C658-477A-A49A-ABFE39545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851BA-1367-483C-9131-92781127A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E709A-1FF9-42BC-8403-44B997A0E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B97932-A226-4D14-8CD2-E38A3CA85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B72A5D-E4F9-419A-99B7-78219C4913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C0BD48-3D0E-4A37-98A7-52D136B1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9629-CBDB-4AF7-AD7A-B7DA1A6692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62297F-D760-47C7-BCD2-751C881D0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FF49C9-F487-4A79-BC2C-8A725462F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F109-BCA9-43A2-B882-6CD28B16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2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A9C2-F97C-493B-BF78-7B242234E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013AB9-E7C5-40CE-BE75-3DB72FB54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9629-CBDB-4AF7-AD7A-B7DA1A6692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C54A0-840C-48FE-AF0E-01433B78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C2FD10-F0C0-463E-89E6-B1847EB35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F109-BCA9-43A2-B882-6CD28B16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8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F917A6-D8F7-44AB-B72D-3246BC40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9629-CBDB-4AF7-AD7A-B7DA1A6692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700D66-2F3A-4C36-8F7D-226124DD7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0956-F225-4D50-BE1C-9BEC4EB7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F109-BCA9-43A2-B882-6CD28B16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C82D9-2DCC-4FD5-AB24-178862B2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148FE-A52A-4594-8679-4B8AE9585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8A05F-1424-49AB-9E4D-D681185A0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498F0-F1D0-4F2E-AD57-27A6DE79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9629-CBDB-4AF7-AD7A-B7DA1A6692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E2371-8818-4BDA-800C-7EF7B9D93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9C7E1-3E09-49B1-9CC7-02CFBDA6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F109-BCA9-43A2-B882-6CD28B16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2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0F2AD-AC06-410E-A126-FEE01614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7D4FE9-031C-4B05-8D72-2834486807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EDDD6C-DC06-4DF8-A5AA-6D30EF1CB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E7272-AD8C-4452-920F-69C1CFAE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9629-CBDB-4AF7-AD7A-B7DA1A6692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DC72F-E9AF-413B-BCDB-50B8ADCBA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869CA-812E-4698-98F3-835046BD6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F109-BCA9-43A2-B882-6CD28B16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8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3F5692-EB82-4FBA-9D5E-991BE45EB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CC654-D2AB-41A6-9C41-31A728BAC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0DBB1-A2BA-42DE-BB94-1EC010EAD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D9629-CBDB-4AF7-AD7A-B7DA1A6692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864CB-780B-4D5C-9E32-BFFB9E954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10165-CAB9-4A5F-BE71-91F9E79F3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DF109-BCA9-43A2-B882-6CD28B16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3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80C73-BDC7-4DE6-8E35-3A429BED127F}" type="datetime1">
              <a:rPr lang="uk-UA" smtClean="0"/>
              <a:t>20.04.2018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8DC1C-D1C6-4D5F-AA62-DFA98BFFE2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12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FDF9F6-4ACC-4A28-AA99-4D1E1F6CA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2249151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532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976948" y="365125"/>
            <a:ext cx="6376851" cy="1325563"/>
          </a:xfrm>
        </p:spPr>
        <p:txBody>
          <a:bodyPr/>
          <a:lstStyle/>
          <a:p>
            <a:pPr algn="r"/>
            <a:r>
              <a:rPr lang="uk-UA" dirty="0"/>
              <a:t>Рекламна кампанія</a:t>
            </a:r>
          </a:p>
        </p:txBody>
      </p:sp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520337" y="1581144"/>
            <a:ext cx="5181600" cy="4351338"/>
          </a:xfrm>
        </p:spPr>
        <p:txBody>
          <a:bodyPr/>
          <a:lstStyle/>
          <a:p>
            <a:r>
              <a:rPr lang="uk-UA" dirty="0"/>
              <a:t>ТВ-реклама</a:t>
            </a:r>
          </a:p>
          <a:p>
            <a:r>
              <a:rPr lang="uk-UA" dirty="0"/>
              <a:t>Радіо-реклама</a:t>
            </a:r>
          </a:p>
          <a:p>
            <a:r>
              <a:rPr lang="uk-UA" dirty="0"/>
              <a:t>ВВ+СЛ (у Києві)</a:t>
            </a:r>
          </a:p>
          <a:p>
            <a:r>
              <a:rPr lang="uk-UA" dirty="0" err="1"/>
              <a:t>Блогери</a:t>
            </a:r>
            <a:endParaRPr lang="uk-UA" dirty="0"/>
          </a:p>
          <a:p>
            <a:r>
              <a:rPr lang="uk-UA" dirty="0"/>
              <a:t>Онлайн-ресурси</a:t>
            </a:r>
          </a:p>
          <a:p>
            <a:r>
              <a:rPr lang="uk-UA" dirty="0"/>
              <a:t>Газети та журнали</a:t>
            </a:r>
          </a:p>
          <a:p>
            <a:r>
              <a:rPr lang="uk-UA" dirty="0"/>
              <a:t>Нестандартна реклама (</a:t>
            </a:r>
            <a:r>
              <a:rPr lang="uk-UA" dirty="0" err="1"/>
              <a:t>постери</a:t>
            </a:r>
            <a:r>
              <a:rPr lang="uk-UA" dirty="0"/>
              <a:t> у </a:t>
            </a:r>
            <a:r>
              <a:rPr lang="uk-UA" dirty="0" err="1"/>
              <a:t>внз</a:t>
            </a:r>
            <a:r>
              <a:rPr lang="uk-UA" dirty="0"/>
              <a:t>, школах, кінотеатри, ТРЦ, метро, інше)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64" y="1825625"/>
            <a:ext cx="4639491" cy="3862376"/>
          </a:xfrm>
        </p:spPr>
      </p:pic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8DC1C-D1C6-4D5F-AA62-DFA98BFFE2BA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44970DE-F040-492B-A423-09B23E883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46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103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41" y="2991395"/>
            <a:ext cx="12217541" cy="391885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8DC1C-D1C6-4D5F-AA62-DFA98BFFE2BA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976949" y="-41956"/>
            <a:ext cx="6376851" cy="1325563"/>
          </a:xfrm>
        </p:spPr>
        <p:txBody>
          <a:bodyPr/>
          <a:lstStyle/>
          <a:p>
            <a:pPr algn="r"/>
            <a:r>
              <a:rPr lang="uk-UA" dirty="0"/>
              <a:t>Наше майбутнє</a:t>
            </a:r>
          </a:p>
        </p:txBody>
      </p:sp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643637" y="1352731"/>
            <a:ext cx="10879183" cy="3321141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Внаслідок впровадження проекту діти матимуть можливість отримувати невідкладну медичну допомогу (поки не приїхала швидка). </a:t>
            </a:r>
          </a:p>
          <a:p>
            <a:r>
              <a:rPr lang="uk-UA" dirty="0"/>
              <a:t>Велика кількість учнів пройде навчання та </a:t>
            </a:r>
            <a:r>
              <a:rPr lang="uk-UA" dirty="0" err="1"/>
              <a:t>оперативно</a:t>
            </a:r>
            <a:r>
              <a:rPr lang="uk-UA" dirty="0"/>
              <a:t> зможе надавати екстрену медичну допомогу. </a:t>
            </a:r>
          </a:p>
          <a:p>
            <a:r>
              <a:rPr lang="uk-UA" dirty="0"/>
              <a:t>Бути </a:t>
            </a:r>
            <a:r>
              <a:rPr lang="uk-UA" dirty="0" err="1"/>
              <a:t>хелпером</a:t>
            </a:r>
            <a:r>
              <a:rPr lang="uk-UA" dirty="0"/>
              <a:t>-волонтером стане почесно та </a:t>
            </a:r>
            <a:r>
              <a:rPr lang="uk-UA" dirty="0" err="1"/>
              <a:t>модно</a:t>
            </a:r>
            <a:r>
              <a:rPr lang="uk-UA" dirty="0"/>
              <a:t>.  </a:t>
            </a:r>
          </a:p>
          <a:p>
            <a:r>
              <a:rPr lang="uk-UA" dirty="0"/>
              <a:t>Наш проект набуде національного масштабу, що дозволить потім переносити наші напрацювання в інші сфери (допомога інвалідам, людям похилого віку, сиротам тощо)</a:t>
            </a:r>
          </a:p>
        </p:txBody>
      </p:sp>
      <p:sp>
        <p:nvSpPr>
          <p:cNvPr id="9" name="Номер слайда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8DC1C-D1C6-4D5F-AA62-DFA98BFFE2BA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67AA6E1-FB7D-4080-95E8-6C0AA14E4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46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472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>
            <a:extLst>
              <a:ext uri="{FF2B5EF4-FFF2-40B4-BE49-F238E27FC236}">
                <a16:creationId xmlns:a16="http://schemas.microsoft.com/office/drawing/2014/main" id="{A47431B6-A520-48B8-887B-FAF68E546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91" y="2998643"/>
            <a:ext cx="3656463" cy="36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BF2850-BFED-4777-9E6A-F586AC71B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144" y="630474"/>
            <a:ext cx="10515600" cy="2828451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+mn-lt"/>
              </a:rPr>
              <a:t>Дякуємо за увагу!</a:t>
            </a:r>
            <a:br>
              <a:rPr lang="uk-UA" dirty="0">
                <a:latin typeface="+mn-lt"/>
              </a:rPr>
            </a:br>
            <a:r>
              <a:rPr lang="uk-UA" dirty="0">
                <a:latin typeface="+mn-lt"/>
              </a:rPr>
              <a:t/>
            </a:r>
            <a:br>
              <a:rPr lang="uk-UA" dirty="0">
                <a:latin typeface="+mn-lt"/>
              </a:rPr>
            </a:br>
            <a:r>
              <a:rPr lang="uk-UA" dirty="0">
                <a:latin typeface="+mn-lt"/>
              </a:rPr>
              <a:t>Сподіваємось на Вашу підтримку!</a:t>
            </a:r>
            <a:endParaRPr lang="en-US" dirty="0">
              <a:latin typeface="+mn-lt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0A9E82B-29B5-499F-A093-398943C6C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3300"/>
            <a:ext cx="724217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32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8E59683-E5D8-4719-B4C4-04B71AE25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51"/>
            <a:ext cx="29146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132D4088-E2E3-4D28-B1EC-0EAA9CC4B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43012"/>
            <a:ext cx="64008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9B3765-C3A2-4029-ADA3-72DF6D226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78" y="1525375"/>
            <a:ext cx="5500047" cy="438488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sz="3000" dirty="0"/>
              <a:t>Сьогодні нікому не треба пояснюва­ти, чому життя у сучасному світі стає дедалі небезпечнішим, і Україна, на жаль, не стала виключенням у цій сумній тенденції.</a:t>
            </a:r>
            <a:r>
              <a:rPr lang="ru-RU" sz="3000" dirty="0"/>
              <a:t> </a:t>
            </a:r>
            <a:endParaRPr lang="en-US" sz="3000" dirty="0"/>
          </a:p>
          <a:p>
            <a:pPr marL="0" indent="0" algn="just">
              <a:buNone/>
            </a:pPr>
            <a:endParaRPr lang="en-US" sz="3000" dirty="0"/>
          </a:p>
          <a:p>
            <a:pPr marL="0" indent="0" algn="just">
              <a:buNone/>
            </a:pPr>
            <a:r>
              <a:rPr lang="uk-UA" sz="3000" dirty="0"/>
              <a:t>Однак треба чітко зрозуміти: пора­нення, опіки, переломи, забиття, ура­ження електричним струмом – о­дним словом, все те, що ми вкладає­мо в поняття «травма» – це не за­вжди супутники терактів, пожеж або стихійних лих. Будь-яку травму люди­на може отримати у будь-якому «без­печному» місці. Тоді рахунок йде на хвилини до приїзду «швидкої». Але у 40% випадків швидка приїжджає за­пізно…</a:t>
            </a:r>
            <a:r>
              <a:rPr lang="ru-RU" sz="3000" dirty="0"/>
              <a:t> 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2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BAA2E-D941-43FD-A57F-2C3D4EAE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33" y="2340223"/>
            <a:ext cx="4190147" cy="419705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sz="3400" dirty="0"/>
              <a:t>Проводимо </a:t>
            </a:r>
            <a:r>
              <a:rPr lang="uk-UA" sz="3400" b="1" dirty="0"/>
              <a:t>навчання </a:t>
            </a:r>
            <a:r>
              <a:rPr lang="uk-UA" sz="3400" dirty="0"/>
              <a:t>щодо надан­ня першої допомоги на системному рівні, регулярно для навчаль­них закладів країни</a:t>
            </a:r>
            <a:r>
              <a:rPr lang="ru-RU" sz="3400" dirty="0"/>
              <a:t>, </a:t>
            </a:r>
            <a:r>
              <a:rPr lang="uk-UA" sz="3400" dirty="0"/>
              <a:t>для дітей з вадами та дітей із притулків </a:t>
            </a:r>
            <a:r>
              <a:rPr lang="ru-RU" sz="3400" dirty="0"/>
              <a:t>в рамках курсу «</a:t>
            </a:r>
            <a:r>
              <a:rPr lang="uk-UA" sz="3400" dirty="0"/>
              <a:t>Охорона</a:t>
            </a:r>
            <a:r>
              <a:rPr lang="ru-RU" sz="3400" dirty="0"/>
              <a:t> та </a:t>
            </a:r>
            <a:r>
              <a:rPr lang="uk-UA" sz="3400" dirty="0"/>
              <a:t>безпека</a:t>
            </a:r>
            <a:r>
              <a:rPr lang="ru-RU" sz="3400" dirty="0"/>
              <a:t> </a:t>
            </a:r>
            <a:r>
              <a:rPr lang="uk-UA" sz="3400" dirty="0"/>
              <a:t>життє­діяльності</a:t>
            </a:r>
            <a:r>
              <a:rPr lang="ru-RU" sz="3400" dirty="0"/>
              <a:t>» та «</a:t>
            </a:r>
            <a:r>
              <a:rPr lang="uk-UA" sz="3400" dirty="0"/>
              <a:t>Захист вітчизни</a:t>
            </a:r>
            <a:r>
              <a:rPr lang="ru-RU" sz="3400" dirty="0"/>
              <a:t>». </a:t>
            </a:r>
            <a:endParaRPr lang="en-US" sz="3400" dirty="0"/>
          </a:p>
          <a:p>
            <a:pPr marL="0" indent="0" algn="just">
              <a:buNone/>
            </a:pPr>
            <a:r>
              <a:rPr lang="uk-UA" sz="3400" dirty="0"/>
              <a:t>Навчання дітей та сімей вже врятувало багато життів</a:t>
            </a:r>
            <a:r>
              <a:rPr lang="ru-RU" sz="3400" dirty="0"/>
              <a:t>! </a:t>
            </a:r>
            <a:r>
              <a:rPr lang="uk-UA" sz="3400" dirty="0"/>
              <a:t>На сьогодні ми вже навчили більше 200 дітей.</a:t>
            </a:r>
            <a:r>
              <a:rPr lang="ru-RU" sz="3400" dirty="0"/>
              <a:t> </a:t>
            </a:r>
            <a:endParaRPr lang="en-US" sz="3400" dirty="0"/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7C55577-FFD9-4764-8364-4FBBA6282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46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1374019A-CE6E-4B21-8D58-C65CDDA65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2" y="1"/>
            <a:ext cx="659288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75A784-B55F-4649-9705-400BD4BBC94A}"/>
              </a:ext>
            </a:extLst>
          </p:cNvPr>
          <p:cNvSpPr txBox="1"/>
          <p:nvPr/>
        </p:nvSpPr>
        <p:spPr>
          <a:xfrm>
            <a:off x="1856948" y="1501254"/>
            <a:ext cx="211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Ми робимо: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94077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BBBA-7B9F-4906-A7A4-653DE328A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1816" y="119063"/>
            <a:ext cx="8570794" cy="11239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b="1" u="sng" dirty="0"/>
              <a:t>Місія та </a:t>
            </a:r>
            <a:r>
              <a:rPr lang="uk-UA" b="1" u="sng" dirty="0" err="1"/>
              <a:t>візія</a:t>
            </a:r>
            <a:r>
              <a:rPr lang="ru-RU" dirty="0"/>
              <a:t> </a:t>
            </a:r>
            <a:endParaRPr lang="en-US" dirty="0"/>
          </a:p>
          <a:p>
            <a:pPr marL="0" indent="0">
              <a:buNone/>
            </a:pPr>
            <a:r>
              <a:rPr lang="ru-RU" dirty="0" err="1"/>
              <a:t>Навч</a:t>
            </a:r>
            <a:r>
              <a:rPr lang="uk-UA" dirty="0" err="1"/>
              <a:t>ити</a:t>
            </a:r>
            <a:r>
              <a:rPr lang="uk-UA" dirty="0"/>
              <a:t> та допомогти дітям по всій країні. Вивести проект на постійний системний рівень в усіх навчальних закладах України.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D1BF180-A384-42D0-83B2-E19C9D74A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2"/>
            <a:ext cx="29146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7F2C4AA1-8B0D-4654-9A1F-EF3A07F62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901"/>
            <a:ext cx="12192000" cy="534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36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62120" y="319372"/>
            <a:ext cx="6376851" cy="1325563"/>
          </a:xfrm>
        </p:spPr>
        <p:txBody>
          <a:bodyPr/>
          <a:lstStyle/>
          <a:p>
            <a:pPr algn="ctr"/>
            <a:r>
              <a:rPr lang="uk-UA" dirty="0"/>
              <a:t>Команда проекту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62" y="2987077"/>
            <a:ext cx="1577555" cy="2372263"/>
          </a:xfrm>
        </p:spPr>
      </p:pic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8DC1C-D1C6-4D5F-AA62-DFA98BFFE2BA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79B806-D246-430C-9AF2-02B8B2B93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06" y="3015413"/>
            <a:ext cx="2204656" cy="2372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C2425E-5729-47E0-8C25-C60BE4BDF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317" y="3027485"/>
            <a:ext cx="1626445" cy="22565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93C1E6-06B2-430D-AD42-82B803D7D0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37" y="3015413"/>
            <a:ext cx="2247808" cy="22565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1447EFC-6009-4DA3-861F-2DAC59AB1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3" y="2999187"/>
            <a:ext cx="2163329" cy="23722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0821E6C-6A32-4E6B-B97E-575E66496682}"/>
              </a:ext>
            </a:extLst>
          </p:cNvPr>
          <p:cNvSpPr txBox="1"/>
          <p:nvPr/>
        </p:nvSpPr>
        <p:spPr>
          <a:xfrm>
            <a:off x="60244" y="1919262"/>
            <a:ext cx="2819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Керівник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dirty="0">
                <a:solidFill>
                  <a:prstClr val="black"/>
                </a:solidFill>
                <a:latin typeface="Calibri" panose="020F0502020204030204"/>
              </a:rPr>
              <a:t>Юлія Висоцька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0D1CDE-D49E-4346-947B-56AC6B560B2D}"/>
              </a:ext>
            </a:extLst>
          </p:cNvPr>
          <p:cNvSpPr txBox="1"/>
          <p:nvPr/>
        </p:nvSpPr>
        <p:spPr>
          <a:xfrm>
            <a:off x="5238529" y="1474280"/>
            <a:ext cx="26216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sz="2800" dirty="0">
                <a:solidFill>
                  <a:prstClr val="black"/>
                </a:solidFill>
              </a:rPr>
              <a:t>Фандрайзинг,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PR-Manager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dirty="0">
                <a:solidFill>
                  <a:prstClr val="black"/>
                </a:solidFill>
                <a:latin typeface="Calibri" panose="020F0502020204030204"/>
              </a:rPr>
              <a:t>Оксана Тюпа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900C86-9B0C-49BF-BA2D-291B70745DF0}"/>
              </a:ext>
            </a:extLst>
          </p:cNvPr>
          <p:cNvSpPr txBox="1"/>
          <p:nvPr/>
        </p:nvSpPr>
        <p:spPr>
          <a:xfrm>
            <a:off x="2814564" y="1911648"/>
            <a:ext cx="2621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Координатор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dirty="0">
                <a:solidFill>
                  <a:prstClr val="black"/>
                </a:solidFill>
                <a:latin typeface="Calibri" panose="020F0502020204030204"/>
              </a:rPr>
              <a:t>Дмитро Фомін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79B8E9-DA72-4A0B-80B7-C9FDBF3FB6D2}"/>
              </a:ext>
            </a:extLst>
          </p:cNvPr>
          <p:cNvSpPr txBox="1"/>
          <p:nvPr/>
        </p:nvSpPr>
        <p:spPr>
          <a:xfrm>
            <a:off x="7550459" y="1905169"/>
            <a:ext cx="2427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Адміністратор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dirty="0">
                <a:solidFill>
                  <a:prstClr val="black"/>
                </a:solidFill>
                <a:latin typeface="Calibri" panose="020F0502020204030204"/>
              </a:rPr>
              <a:t>Юрій Тітов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C12DFFB-C4FC-46AF-AF13-951A8FB11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46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E588C8E-168D-4A4F-8E66-E23858ED5503}"/>
              </a:ext>
            </a:extLst>
          </p:cNvPr>
          <p:cNvSpPr txBox="1"/>
          <p:nvPr/>
        </p:nvSpPr>
        <p:spPr>
          <a:xfrm>
            <a:off x="9591198" y="1905168"/>
            <a:ext cx="2698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dirty="0">
                <a:solidFill>
                  <a:prstClr val="black"/>
                </a:solidFill>
                <a:latin typeface="Calibri" panose="020F0502020204030204"/>
              </a:rPr>
              <a:t>Помічник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dirty="0">
                <a:solidFill>
                  <a:prstClr val="black"/>
                </a:solidFill>
                <a:latin typeface="Calibri" panose="020F0502020204030204"/>
              </a:rPr>
              <a:t>Ольга Гончарова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570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910B1-D9EF-45F5-944B-D05D2BD24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08" y="1904416"/>
            <a:ext cx="4293358" cy="4851225"/>
          </a:xfrm>
        </p:spPr>
        <p:txBody>
          <a:bodyPr>
            <a:normAutofit fontScale="55000" lnSpcReduction="20000"/>
          </a:bodyPr>
          <a:lstStyle/>
          <a:p>
            <a:pPr lvl="0" algn="just"/>
            <a:r>
              <a:rPr lang="ru-RU" sz="3300" dirty="0" err="1"/>
              <a:t>Врятувати</a:t>
            </a:r>
            <a:r>
              <a:rPr lang="ru-RU" sz="3300" dirty="0"/>
              <a:t> </a:t>
            </a:r>
            <a:r>
              <a:rPr lang="ru-RU" sz="3300" dirty="0" err="1"/>
              <a:t>багато</a:t>
            </a:r>
            <a:r>
              <a:rPr lang="ru-RU" sz="3300" dirty="0"/>
              <a:t> </a:t>
            </a:r>
            <a:r>
              <a:rPr lang="uk-UA" sz="3300" dirty="0"/>
              <a:t>дитячих </a:t>
            </a:r>
            <a:r>
              <a:rPr lang="uk-UA" sz="3300" dirty="0" err="1"/>
              <a:t>жіттів</a:t>
            </a:r>
            <a:r>
              <a:rPr lang="uk-UA" sz="3300" dirty="0"/>
              <a:t> та навчити їх системній допомозі;</a:t>
            </a:r>
          </a:p>
          <a:p>
            <a:pPr lvl="0" algn="just"/>
            <a:r>
              <a:rPr lang="ru-RU" sz="3300" dirty="0" err="1"/>
              <a:t>Створити</a:t>
            </a:r>
            <a:r>
              <a:rPr lang="ru-RU" sz="3300" dirty="0"/>
              <a:t> систему </a:t>
            </a:r>
            <a:r>
              <a:rPr lang="ru-RU" sz="3300" dirty="0" err="1"/>
              <a:t>навчання</a:t>
            </a:r>
            <a:r>
              <a:rPr lang="ru-RU" sz="3300" dirty="0"/>
              <a:t> </a:t>
            </a:r>
            <a:r>
              <a:rPr lang="ru-RU" sz="3300" dirty="0" err="1"/>
              <a:t>практичним</a:t>
            </a:r>
            <a:r>
              <a:rPr lang="ru-RU" sz="3300" dirty="0"/>
              <a:t> </a:t>
            </a:r>
            <a:r>
              <a:rPr lang="ru-RU" sz="3300" dirty="0" err="1"/>
              <a:t>навичкам</a:t>
            </a:r>
            <a:r>
              <a:rPr lang="ru-RU" sz="3300" dirty="0"/>
              <a:t> </a:t>
            </a:r>
            <a:r>
              <a:rPr lang="ru-RU" sz="3300" dirty="0" err="1"/>
              <a:t>першої</a:t>
            </a:r>
            <a:r>
              <a:rPr lang="ru-RU" sz="3300" dirty="0"/>
              <a:t> </a:t>
            </a:r>
            <a:r>
              <a:rPr lang="ru-RU" sz="3300" dirty="0" err="1"/>
              <a:t>домедичної</a:t>
            </a:r>
            <a:r>
              <a:rPr lang="ru-RU" sz="3300" dirty="0"/>
              <a:t> </a:t>
            </a:r>
            <a:r>
              <a:rPr lang="ru-RU" sz="3300" dirty="0" err="1"/>
              <a:t>допомоги</a:t>
            </a:r>
            <a:r>
              <a:rPr lang="ru-RU" sz="3300" dirty="0"/>
              <a:t> для </a:t>
            </a:r>
            <a:r>
              <a:rPr lang="ru-RU" sz="3300" dirty="0" err="1"/>
              <a:t>дітей</a:t>
            </a:r>
            <a:r>
              <a:rPr lang="ru-RU" sz="3300" dirty="0"/>
              <a:t> та </a:t>
            </a:r>
            <a:r>
              <a:rPr lang="ru-RU" sz="3300" dirty="0" err="1"/>
              <a:t>вчителів</a:t>
            </a:r>
            <a:r>
              <a:rPr lang="ru-RU" sz="3300" dirty="0"/>
              <a:t> у школах;</a:t>
            </a:r>
            <a:endParaRPr lang="en-US" sz="3300" dirty="0"/>
          </a:p>
          <a:p>
            <a:pPr lvl="0" algn="just"/>
            <a:r>
              <a:rPr lang="ru-RU" sz="3300" dirty="0"/>
              <a:t> </a:t>
            </a:r>
            <a:r>
              <a:rPr lang="ru-RU" sz="3300" dirty="0" err="1"/>
              <a:t>Впровадити</a:t>
            </a:r>
            <a:r>
              <a:rPr lang="ru-RU" sz="3300" dirty="0"/>
              <a:t> </a:t>
            </a:r>
            <a:r>
              <a:rPr lang="ru-RU" sz="3300" dirty="0" err="1"/>
              <a:t>інтеграцію</a:t>
            </a:r>
            <a:r>
              <a:rPr lang="ru-RU" sz="3300" dirty="0"/>
              <a:t> курсу з </a:t>
            </a:r>
            <a:r>
              <a:rPr lang="ru-RU" sz="3300" dirty="0" err="1"/>
              <a:t>першої</a:t>
            </a:r>
            <a:r>
              <a:rPr lang="ru-RU" sz="3300" dirty="0"/>
              <a:t> </a:t>
            </a:r>
            <a:r>
              <a:rPr lang="ru-RU" sz="3300" dirty="0" err="1"/>
              <a:t>до­медичної</a:t>
            </a:r>
            <a:r>
              <a:rPr lang="ru-RU" sz="3300" dirty="0"/>
              <a:t> </a:t>
            </a:r>
            <a:r>
              <a:rPr lang="ru-RU" sz="3300" dirty="0" err="1"/>
              <a:t>допомоги</a:t>
            </a:r>
            <a:r>
              <a:rPr lang="ru-RU" sz="3300" dirty="0"/>
              <a:t> в </a:t>
            </a:r>
            <a:r>
              <a:rPr lang="ru-RU" sz="3300" dirty="0" err="1"/>
              <a:t>шкільні</a:t>
            </a:r>
            <a:r>
              <a:rPr lang="ru-RU" sz="3300" dirty="0"/>
              <a:t> </a:t>
            </a:r>
            <a:r>
              <a:rPr lang="ru-RU" sz="3300" dirty="0" err="1"/>
              <a:t>курси</a:t>
            </a:r>
            <a:r>
              <a:rPr lang="ru-RU" sz="3300" dirty="0"/>
              <a:t> «</a:t>
            </a:r>
            <a:r>
              <a:rPr lang="ru-RU" sz="3300" dirty="0" err="1"/>
              <a:t>Охо­рона</a:t>
            </a:r>
            <a:r>
              <a:rPr lang="ru-RU" sz="3300" dirty="0"/>
              <a:t> та </a:t>
            </a:r>
            <a:r>
              <a:rPr lang="ru-RU" sz="3300" dirty="0" err="1"/>
              <a:t>безпека</a:t>
            </a:r>
            <a:r>
              <a:rPr lang="ru-RU" sz="3300" dirty="0"/>
              <a:t> </a:t>
            </a:r>
            <a:r>
              <a:rPr lang="ru-RU" sz="3300" dirty="0" err="1"/>
              <a:t>життєдіяльності</a:t>
            </a:r>
            <a:r>
              <a:rPr lang="ru-RU" sz="3300" dirty="0"/>
              <a:t>» та «</a:t>
            </a:r>
            <a:r>
              <a:rPr lang="ru-RU" sz="3300" dirty="0" err="1"/>
              <a:t>За­хист</a:t>
            </a:r>
            <a:r>
              <a:rPr lang="ru-RU" sz="3300" dirty="0"/>
              <a:t> </a:t>
            </a:r>
            <a:r>
              <a:rPr lang="ru-RU" sz="3300" dirty="0" err="1"/>
              <a:t>вітчизни</a:t>
            </a:r>
            <a:r>
              <a:rPr lang="ru-RU" sz="3300" dirty="0"/>
              <a:t>», </a:t>
            </a:r>
            <a:r>
              <a:rPr lang="ru-RU" sz="3300" dirty="0" err="1"/>
              <a:t>які</a:t>
            </a:r>
            <a:r>
              <a:rPr lang="ru-RU" sz="3300" dirty="0"/>
              <a:t> </a:t>
            </a:r>
            <a:r>
              <a:rPr lang="ru-RU" sz="3300" dirty="0" err="1"/>
              <a:t>будуть</a:t>
            </a:r>
            <a:r>
              <a:rPr lang="ru-RU" sz="3300" dirty="0"/>
              <a:t> </a:t>
            </a:r>
            <a:r>
              <a:rPr lang="ru-RU" sz="3300" dirty="0" err="1"/>
              <a:t>викладатись</a:t>
            </a:r>
            <a:r>
              <a:rPr lang="ru-RU" sz="3300" dirty="0"/>
              <a:t> </a:t>
            </a:r>
            <a:r>
              <a:rPr lang="ru-RU" sz="3300" dirty="0" err="1"/>
              <a:t>вже</a:t>
            </a:r>
            <a:r>
              <a:rPr lang="ru-RU" sz="3300" dirty="0"/>
              <a:t> </a:t>
            </a:r>
            <a:r>
              <a:rPr lang="ru-RU" sz="3300" dirty="0" err="1"/>
              <a:t>навченими</a:t>
            </a:r>
            <a:r>
              <a:rPr lang="ru-RU" sz="3300" dirty="0"/>
              <a:t> </a:t>
            </a:r>
            <a:r>
              <a:rPr lang="ru-RU" sz="3300" dirty="0" err="1"/>
              <a:t>вчителями</a:t>
            </a:r>
            <a:r>
              <a:rPr lang="ru-RU" sz="3300" dirty="0"/>
              <a:t> </a:t>
            </a:r>
            <a:r>
              <a:rPr lang="ru-RU" sz="3300" dirty="0" err="1"/>
              <a:t>цих</a:t>
            </a:r>
            <a:r>
              <a:rPr lang="ru-RU" sz="3300" dirty="0"/>
              <a:t> же </a:t>
            </a:r>
            <a:r>
              <a:rPr lang="ru-RU" sz="3300" dirty="0" err="1"/>
              <a:t>шкіл</a:t>
            </a:r>
            <a:r>
              <a:rPr lang="ru-RU" sz="3300" dirty="0"/>
              <a:t> </a:t>
            </a:r>
            <a:endParaRPr lang="en-US" sz="3300" dirty="0"/>
          </a:p>
          <a:p>
            <a:pPr lvl="0" algn="just"/>
            <a:r>
              <a:rPr lang="uk-UA" sz="3300" dirty="0"/>
              <a:t>Мільйони</a:t>
            </a:r>
            <a:r>
              <a:rPr lang="ru-RU" sz="3300" dirty="0"/>
              <a:t> </a:t>
            </a:r>
            <a:r>
              <a:rPr lang="ru-RU" sz="3300" dirty="0" err="1"/>
              <a:t>школярів</a:t>
            </a:r>
            <a:r>
              <a:rPr lang="ru-RU" sz="3300" dirty="0"/>
              <a:t> </a:t>
            </a:r>
            <a:r>
              <a:rPr lang="ru-RU" sz="3300" dirty="0" err="1"/>
              <a:t>пройдуть</a:t>
            </a:r>
            <a:r>
              <a:rPr lang="ru-RU" sz="3300" dirty="0"/>
              <a:t>  </a:t>
            </a:r>
            <a:r>
              <a:rPr lang="ru-RU" sz="3300" dirty="0" err="1"/>
              <a:t>навчання</a:t>
            </a:r>
            <a:r>
              <a:rPr lang="ru-RU" sz="3300" dirty="0"/>
              <a:t> з </a:t>
            </a:r>
            <a:r>
              <a:rPr lang="ru-RU" sz="3300" dirty="0" err="1"/>
              <a:t>екстреної</a:t>
            </a:r>
            <a:r>
              <a:rPr lang="ru-RU" sz="3300" dirty="0"/>
              <a:t> </a:t>
            </a:r>
            <a:r>
              <a:rPr lang="ru-RU" sz="3300" dirty="0" err="1"/>
              <a:t>домедичної</a:t>
            </a:r>
            <a:r>
              <a:rPr lang="ru-RU" sz="3300" dirty="0"/>
              <a:t> </a:t>
            </a:r>
            <a:r>
              <a:rPr lang="ru-RU" sz="3300" dirty="0" err="1"/>
              <a:t>допомоги</a:t>
            </a:r>
            <a:r>
              <a:rPr lang="ru-RU" sz="3300" dirty="0"/>
              <a:t> в рамках </a:t>
            </a:r>
            <a:r>
              <a:rPr lang="ru-RU" sz="3300" dirty="0" err="1"/>
              <a:t>курсів</a:t>
            </a:r>
            <a:r>
              <a:rPr lang="ru-RU" sz="3300" dirty="0"/>
              <a:t> «</a:t>
            </a:r>
            <a:r>
              <a:rPr lang="ru-RU" sz="3300" dirty="0" err="1"/>
              <a:t>Охорона</a:t>
            </a:r>
            <a:r>
              <a:rPr lang="ru-RU" sz="3300" dirty="0"/>
              <a:t> та </a:t>
            </a:r>
            <a:r>
              <a:rPr lang="ru-RU" sz="3300" dirty="0" err="1"/>
              <a:t>безпека</a:t>
            </a:r>
            <a:r>
              <a:rPr lang="ru-RU" sz="3300" dirty="0"/>
              <a:t> </a:t>
            </a:r>
            <a:r>
              <a:rPr lang="ru-RU" sz="3300" dirty="0" err="1"/>
              <a:t>жи­ттєдіяльності</a:t>
            </a:r>
            <a:r>
              <a:rPr lang="ru-RU" sz="3300" dirty="0"/>
              <a:t>» та «</a:t>
            </a:r>
            <a:r>
              <a:rPr lang="ru-RU" sz="3300" dirty="0" err="1"/>
              <a:t>Захист</a:t>
            </a:r>
            <a:r>
              <a:rPr lang="ru-RU" sz="3300" dirty="0"/>
              <a:t> </a:t>
            </a:r>
            <a:r>
              <a:rPr lang="ru-RU" sz="3300" dirty="0" err="1"/>
              <a:t>вітчизни</a:t>
            </a:r>
            <a:r>
              <a:rPr lang="ru-RU" sz="3300" dirty="0"/>
              <a:t>» </a:t>
            </a:r>
            <a:endParaRPr lang="en-US" sz="3300" dirty="0"/>
          </a:p>
          <a:p>
            <a:pPr lvl="0" algn="just"/>
            <a:r>
              <a:rPr lang="ru-RU" sz="3300" dirty="0"/>
              <a:t> </a:t>
            </a:r>
            <a:r>
              <a:rPr lang="uk-UA" sz="3300" dirty="0"/>
              <a:t>Залучитися підтримкою спонсорів та держави</a:t>
            </a:r>
            <a:r>
              <a:rPr lang="ru-RU" sz="3300" dirty="0"/>
              <a:t>  </a:t>
            </a:r>
            <a:endParaRPr lang="en-US" sz="3300" dirty="0"/>
          </a:p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D7EA507-7970-479F-8E9C-FD7CC2132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5"/>
            <a:ext cx="291147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8A483587-E8E5-4CE7-982C-D17470843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473" y="0"/>
            <a:ext cx="68201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58D246-B962-45B6-8137-9D1B1022FA64}"/>
              </a:ext>
            </a:extLst>
          </p:cNvPr>
          <p:cNvSpPr txBox="1"/>
          <p:nvPr/>
        </p:nvSpPr>
        <p:spPr>
          <a:xfrm>
            <a:off x="559558" y="1214652"/>
            <a:ext cx="3993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Цілі проекту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99424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1E49DDF-EFB2-44B9-8EB8-0C04ED47E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46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357B4-FF3C-415F-8864-6FBB9399C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853" y="627797"/>
            <a:ext cx="10462147" cy="234741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300" b="1" dirty="0"/>
              <a:t>Наша </a:t>
            </a:r>
            <a:r>
              <a:rPr lang="ru-RU" sz="3300" b="1" dirty="0" err="1"/>
              <a:t>першочергова</a:t>
            </a:r>
            <a:r>
              <a:rPr lang="ru-RU" sz="3300" b="1" dirty="0"/>
              <a:t> задача</a:t>
            </a:r>
          </a:p>
          <a:p>
            <a:pPr marL="0" indent="0" algn="ctr">
              <a:buNone/>
            </a:pPr>
            <a:r>
              <a:rPr lang="ru-RU" dirty="0" err="1"/>
              <a:t>Знайти</a:t>
            </a:r>
            <a:r>
              <a:rPr lang="ru-RU" dirty="0"/>
              <a:t> і </a:t>
            </a:r>
            <a:r>
              <a:rPr lang="ru-RU" dirty="0" err="1"/>
              <a:t>спрямувати</a:t>
            </a:r>
            <a:r>
              <a:rPr lang="ru-RU" dirty="0"/>
              <a:t> </a:t>
            </a:r>
            <a:r>
              <a:rPr lang="ru-RU" dirty="0" err="1"/>
              <a:t>спонсорську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для: </a:t>
            </a:r>
            <a:endParaRPr lang="en-US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uk-UA" dirty="0"/>
              <a:t>Допомоги дітям: порятунок життів, професійне навчання першій допомозі Європейського зразку (ЄРР). Впровадження схеми навчання на системному рівні</a:t>
            </a:r>
            <a:endParaRPr lang="en-US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dirty="0"/>
              <a:t> Закупівлі необхідного обладнання: </a:t>
            </a:r>
            <a:r>
              <a:rPr lang="uk-UA" dirty="0" err="1"/>
              <a:t>жгутів</a:t>
            </a:r>
            <a:r>
              <a:rPr lang="uk-UA" dirty="0"/>
              <a:t>, бинтів, манекенів, важливих матеріалів тощо. 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C5645D3-A054-4B54-89D2-F2D239ACA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1690"/>
            <a:ext cx="12192000" cy="374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029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DA00B-8292-45A7-A0A4-C3E4F2D51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680" y="1"/>
            <a:ext cx="7273119" cy="1690688"/>
          </a:xfrm>
        </p:spPr>
        <p:txBody>
          <a:bodyPr>
            <a:normAutofit/>
          </a:bodyPr>
          <a:lstStyle/>
          <a:p>
            <a:pPr algn="ctr"/>
            <a:r>
              <a:rPr lang="uk-UA" sz="5400" dirty="0"/>
              <a:t>Сильні сторони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20E33-36AA-4ACC-AF05-A9444BD29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0680" y="1555843"/>
            <a:ext cx="7273119" cy="503602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600" dirty="0" err="1"/>
              <a:t>Співпраця</a:t>
            </a:r>
            <a:r>
              <a:rPr lang="ru-RU" sz="2600" dirty="0"/>
              <a:t> </a:t>
            </a:r>
            <a:r>
              <a:rPr lang="ru-RU" sz="2600" dirty="0" err="1"/>
              <a:t>лише</a:t>
            </a:r>
            <a:r>
              <a:rPr lang="ru-RU" sz="2600" dirty="0"/>
              <a:t> </a:t>
            </a:r>
            <a:r>
              <a:rPr lang="ru-RU" sz="2600" dirty="0" err="1"/>
              <a:t>зі</a:t>
            </a:r>
            <a:r>
              <a:rPr lang="ru-RU" sz="2600" dirty="0"/>
              <a:t> </a:t>
            </a:r>
            <a:r>
              <a:rPr lang="ru-RU" sz="2600" dirty="0" err="1"/>
              <a:t>сертифікованими</a:t>
            </a:r>
            <a:r>
              <a:rPr lang="ru-RU" sz="2600" dirty="0"/>
              <a:t> за </a:t>
            </a:r>
            <a:r>
              <a:rPr lang="ru-RU" sz="2600" dirty="0" err="1"/>
              <a:t>європейськими</a:t>
            </a:r>
            <a:r>
              <a:rPr lang="ru-RU" sz="2600" dirty="0"/>
              <a:t> стандартами </a:t>
            </a:r>
            <a:r>
              <a:rPr lang="ru-RU" sz="2600" dirty="0" err="1"/>
              <a:t>експертами</a:t>
            </a:r>
            <a:r>
              <a:rPr lang="ru-RU" sz="2600" dirty="0"/>
              <a:t> з 10-річним </a:t>
            </a:r>
            <a:r>
              <a:rPr lang="ru-RU" sz="2600" dirty="0" err="1"/>
              <a:t>досвідом</a:t>
            </a:r>
            <a:r>
              <a:rPr lang="ru-RU" sz="2600" dirty="0"/>
              <a:t>;</a:t>
            </a:r>
            <a:endParaRPr lang="en-US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err="1"/>
              <a:t>Впровадження</a:t>
            </a:r>
            <a:r>
              <a:rPr lang="ru-RU" sz="2600" dirty="0"/>
              <a:t> </a:t>
            </a:r>
            <a:r>
              <a:rPr lang="ru-RU" sz="2600" dirty="0" err="1"/>
              <a:t>пілотного</a:t>
            </a:r>
            <a:r>
              <a:rPr lang="ru-RU" sz="2600" dirty="0"/>
              <a:t> проекту в </a:t>
            </a:r>
            <a:r>
              <a:rPr lang="ru-RU" sz="2600" dirty="0" err="1"/>
              <a:t>ліцеї</a:t>
            </a:r>
            <a:r>
              <a:rPr lang="ru-RU" sz="2600" dirty="0"/>
              <a:t> при НТУУ «КПІ </a:t>
            </a:r>
            <a:r>
              <a:rPr lang="ru-RU" sz="2600" dirty="0" err="1"/>
              <a:t>імені</a:t>
            </a:r>
            <a:r>
              <a:rPr lang="ru-RU" sz="2600" dirty="0"/>
              <a:t> </a:t>
            </a:r>
            <a:r>
              <a:rPr lang="ru-RU" sz="2600" dirty="0" err="1"/>
              <a:t>Ігоря</a:t>
            </a:r>
            <a:r>
              <a:rPr lang="ru-RU" sz="2600" dirty="0"/>
              <a:t> </a:t>
            </a:r>
            <a:r>
              <a:rPr lang="ru-RU" sz="2600" dirty="0" err="1"/>
              <a:t>Сікорського</a:t>
            </a:r>
            <a:r>
              <a:rPr lang="ru-RU" sz="2600" dirty="0"/>
              <a:t>» в м. </a:t>
            </a:r>
            <a:r>
              <a:rPr lang="ru-RU" sz="2600" dirty="0" err="1"/>
              <a:t>Києві</a:t>
            </a:r>
            <a:r>
              <a:rPr lang="ru-RU" sz="2600" dirty="0"/>
              <a:t>. На </a:t>
            </a:r>
            <a:r>
              <a:rPr lang="ru-RU" sz="2600" dirty="0" err="1"/>
              <a:t>сьогодні</a:t>
            </a:r>
            <a:r>
              <a:rPr lang="ru-RU" sz="2600" dirty="0"/>
              <a:t> </a:t>
            </a:r>
            <a:r>
              <a:rPr lang="ru-RU" sz="2600" dirty="0" err="1"/>
              <a:t>вже</a:t>
            </a:r>
            <a:r>
              <a:rPr lang="ru-RU" sz="2600" dirty="0"/>
              <a:t> </a:t>
            </a:r>
            <a:r>
              <a:rPr lang="ru-RU" sz="2600" dirty="0" err="1"/>
              <a:t>навчили</a:t>
            </a:r>
            <a:r>
              <a:rPr lang="ru-RU" sz="2600" dirty="0"/>
              <a:t> </a:t>
            </a:r>
            <a:r>
              <a:rPr lang="ru-RU" sz="2600" dirty="0" err="1"/>
              <a:t>більше</a:t>
            </a:r>
            <a:r>
              <a:rPr lang="ru-RU" sz="2600" dirty="0"/>
              <a:t> </a:t>
            </a:r>
            <a:r>
              <a:rPr lang="ru-RU" sz="2600" dirty="0" err="1"/>
              <a:t>двохсот</a:t>
            </a:r>
            <a:r>
              <a:rPr lang="ru-RU" sz="2600" dirty="0"/>
              <a:t> </a:t>
            </a:r>
            <a:r>
              <a:rPr lang="ru-RU" sz="2600" dirty="0" err="1"/>
              <a:t>дітей</a:t>
            </a:r>
            <a:r>
              <a:rPr lang="ru-RU" sz="2600" dirty="0"/>
              <a:t>;</a:t>
            </a:r>
            <a:endParaRPr lang="en-US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err="1"/>
              <a:t>Проведення</a:t>
            </a:r>
            <a:r>
              <a:rPr lang="ru-RU" sz="2600" dirty="0"/>
              <a:t> </a:t>
            </a:r>
            <a:r>
              <a:rPr lang="ru-RU" sz="2600" dirty="0" err="1"/>
              <a:t>великої</a:t>
            </a:r>
            <a:r>
              <a:rPr lang="ru-RU" sz="2600" dirty="0"/>
              <a:t> </a:t>
            </a:r>
            <a:r>
              <a:rPr lang="ru-RU" sz="2600" dirty="0" err="1"/>
              <a:t>кількості</a:t>
            </a:r>
            <a:r>
              <a:rPr lang="ru-RU" sz="2600" dirty="0"/>
              <a:t> </a:t>
            </a:r>
            <a:r>
              <a:rPr lang="ru-RU" sz="2600" dirty="0" err="1"/>
              <a:t>тренінгів</a:t>
            </a:r>
            <a:r>
              <a:rPr lang="ru-RU" sz="2600" dirty="0"/>
              <a:t> та </a:t>
            </a:r>
            <a:r>
              <a:rPr lang="ru-RU" sz="2600" dirty="0" err="1"/>
              <a:t>навчань</a:t>
            </a:r>
            <a:r>
              <a:rPr lang="ru-RU" sz="2600" dirty="0"/>
              <a:t>, </a:t>
            </a:r>
            <a:r>
              <a:rPr lang="ru-RU" sz="2600" dirty="0" err="1"/>
              <a:t>завдяки</a:t>
            </a:r>
            <a:r>
              <a:rPr lang="ru-RU" sz="2600" dirty="0"/>
              <a:t> </a:t>
            </a:r>
            <a:r>
              <a:rPr lang="ru-RU" sz="2600" dirty="0" err="1"/>
              <a:t>яким</a:t>
            </a:r>
            <a:r>
              <a:rPr lang="ru-RU" sz="2600" dirty="0"/>
              <a:t> </a:t>
            </a:r>
            <a:r>
              <a:rPr lang="ru-RU" sz="2600" dirty="0" err="1"/>
              <a:t>учні</a:t>
            </a:r>
            <a:r>
              <a:rPr lang="ru-RU" sz="2600" dirty="0"/>
              <a:t> </a:t>
            </a:r>
            <a:r>
              <a:rPr lang="ru-RU" sz="2600" dirty="0" err="1"/>
              <a:t>зможуть</a:t>
            </a:r>
            <a:r>
              <a:rPr lang="ru-RU" sz="2600" dirty="0"/>
              <a:t> </a:t>
            </a:r>
            <a:r>
              <a:rPr lang="ru-RU" sz="2600" dirty="0" err="1"/>
              <a:t>навчитись</a:t>
            </a:r>
            <a:r>
              <a:rPr lang="ru-RU" sz="2600" dirty="0"/>
              <a:t> </a:t>
            </a:r>
            <a:r>
              <a:rPr lang="ru-RU" sz="2600" dirty="0" err="1"/>
              <a:t>надавати</a:t>
            </a:r>
            <a:r>
              <a:rPr lang="ru-RU" sz="2600" dirty="0"/>
              <a:t> першу </a:t>
            </a:r>
            <a:r>
              <a:rPr lang="ru-RU" sz="2600" dirty="0" err="1"/>
              <a:t>допомогу</a:t>
            </a:r>
            <a:r>
              <a:rPr lang="ru-RU" sz="2600" dirty="0"/>
              <a:t> не </a:t>
            </a:r>
            <a:r>
              <a:rPr lang="ru-RU" sz="2600" dirty="0" err="1"/>
              <a:t>тільки</a:t>
            </a:r>
            <a:r>
              <a:rPr lang="ru-RU" sz="2600" dirty="0"/>
              <a:t> в рамках проекту, а й і </a:t>
            </a:r>
            <a:r>
              <a:rPr lang="ru-RU" sz="2600" dirty="0" err="1"/>
              <a:t>рідним</a:t>
            </a:r>
            <a:r>
              <a:rPr lang="ru-RU" sz="2600" dirty="0"/>
              <a:t>, </a:t>
            </a:r>
            <a:r>
              <a:rPr lang="ru-RU" sz="2600" dirty="0" err="1"/>
              <a:t>близьким</a:t>
            </a:r>
            <a:r>
              <a:rPr lang="ru-RU" sz="2600" dirty="0"/>
              <a:t> та </a:t>
            </a:r>
            <a:r>
              <a:rPr lang="ru-RU" sz="2600" dirty="0" err="1"/>
              <a:t>іншим</a:t>
            </a:r>
            <a:r>
              <a:rPr lang="ru-RU" sz="2600" dirty="0"/>
              <a:t> лю­дям;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err="1"/>
              <a:t>Розробка</a:t>
            </a:r>
            <a:r>
              <a:rPr lang="ru-RU" sz="2600" dirty="0"/>
              <a:t> та </a:t>
            </a:r>
            <a:r>
              <a:rPr lang="ru-RU" sz="2600" dirty="0" err="1"/>
              <a:t>використання</a:t>
            </a:r>
            <a:r>
              <a:rPr lang="ru-RU" sz="2600" dirty="0"/>
              <a:t> </a:t>
            </a:r>
            <a:r>
              <a:rPr lang="ru-RU" sz="2600" dirty="0" err="1"/>
              <a:t>мобільного</a:t>
            </a:r>
            <a:r>
              <a:rPr lang="ru-RU" sz="2600" dirty="0"/>
              <a:t> </a:t>
            </a:r>
            <a:r>
              <a:rPr lang="ru-RU" sz="2600" dirty="0" err="1"/>
              <a:t>додатку</a:t>
            </a:r>
            <a:r>
              <a:rPr lang="ru-RU" sz="2600" dirty="0"/>
              <a:t> для </a:t>
            </a:r>
            <a:r>
              <a:rPr lang="uk-UA" sz="2600" dirty="0"/>
              <a:t>віддаленого навчання дітей;</a:t>
            </a:r>
            <a:endParaRPr lang="en-US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err="1"/>
              <a:t>Подібні</a:t>
            </a:r>
            <a:r>
              <a:rPr lang="ru-RU" sz="2600" dirty="0"/>
              <a:t> </a:t>
            </a:r>
            <a:r>
              <a:rPr lang="ru-RU" sz="2600" dirty="0" err="1"/>
              <a:t>системи</a:t>
            </a:r>
            <a:r>
              <a:rPr lang="ru-RU" sz="2600" dirty="0"/>
              <a:t>-аналоги </a:t>
            </a:r>
            <a:r>
              <a:rPr lang="ru-RU" sz="2600" dirty="0" err="1"/>
              <a:t>існують</a:t>
            </a:r>
            <a:r>
              <a:rPr lang="ru-RU" sz="2600" dirty="0"/>
              <a:t> в таких </a:t>
            </a:r>
            <a:r>
              <a:rPr lang="ru-RU" sz="2600" dirty="0" err="1"/>
              <a:t>країнах</a:t>
            </a:r>
            <a:r>
              <a:rPr lang="ru-RU" sz="2600" dirty="0"/>
              <a:t> як </a:t>
            </a:r>
            <a:r>
              <a:rPr lang="ru-RU" sz="2600" dirty="0" err="1"/>
              <a:t>Ізраїль</a:t>
            </a:r>
            <a:r>
              <a:rPr lang="ru-RU" sz="2600" dirty="0"/>
              <a:t>, </a:t>
            </a:r>
            <a:r>
              <a:rPr lang="ru-RU" sz="2600" dirty="0" err="1"/>
              <a:t>Ве­ликобританія</a:t>
            </a:r>
            <a:r>
              <a:rPr lang="ru-RU" sz="2600" dirty="0"/>
              <a:t>, США,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дає</a:t>
            </a:r>
            <a:r>
              <a:rPr lang="ru-RU" sz="2600" dirty="0"/>
              <a:t> </a:t>
            </a:r>
            <a:r>
              <a:rPr lang="ru-RU" sz="2600" dirty="0" err="1"/>
              <a:t>можливість</a:t>
            </a:r>
            <a:r>
              <a:rPr lang="ru-RU" sz="2600" dirty="0"/>
              <a:t> </a:t>
            </a:r>
            <a:r>
              <a:rPr lang="ru-RU" sz="2600" dirty="0" err="1"/>
              <a:t>користуватись</a:t>
            </a:r>
            <a:r>
              <a:rPr lang="ru-RU" sz="2600" dirty="0"/>
              <a:t> </a:t>
            </a:r>
            <a:r>
              <a:rPr lang="ru-RU" sz="2600" dirty="0" err="1"/>
              <a:t>їх</a:t>
            </a:r>
            <a:r>
              <a:rPr lang="ru-RU" sz="2600" dirty="0"/>
              <a:t> </a:t>
            </a:r>
            <a:r>
              <a:rPr lang="ru-RU" sz="2600" dirty="0" err="1"/>
              <a:t>до­свідом</a:t>
            </a:r>
            <a:r>
              <a:rPr lang="ru-RU" sz="2600" dirty="0"/>
              <a:t>, </a:t>
            </a:r>
            <a:r>
              <a:rPr lang="ru-RU" sz="2600" dirty="0" err="1"/>
              <a:t>напрацюваннями</a:t>
            </a:r>
            <a:r>
              <a:rPr lang="ru-RU" sz="2600" dirty="0"/>
              <a:t> за 50-60 </a:t>
            </a:r>
            <a:r>
              <a:rPr lang="ru-RU" sz="2600" dirty="0" err="1"/>
              <a:t>років</a:t>
            </a:r>
            <a:r>
              <a:rPr lang="ru-RU" sz="2600" dirty="0"/>
              <a:t>,</a:t>
            </a:r>
            <a:r>
              <a:rPr lang="uk-UA" sz="2600" dirty="0"/>
              <a:t> </a:t>
            </a:r>
            <a:r>
              <a:rPr lang="ru-RU" sz="2600" dirty="0" err="1"/>
              <a:t>залученням</a:t>
            </a:r>
            <a:r>
              <a:rPr lang="ru-RU" sz="2600" dirty="0"/>
              <a:t> </a:t>
            </a:r>
            <a:r>
              <a:rPr lang="ru-RU" sz="2600" dirty="0" err="1"/>
              <a:t>експертів</a:t>
            </a:r>
            <a:r>
              <a:rPr lang="ru-RU" sz="2600" dirty="0"/>
              <a:t>. </a:t>
            </a:r>
            <a:endParaRPr lang="uk-UA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err="1"/>
              <a:t>Методичні</a:t>
            </a:r>
            <a:r>
              <a:rPr lang="ru-RU" sz="2600" dirty="0"/>
              <a:t> </a:t>
            </a:r>
            <a:r>
              <a:rPr lang="ru-RU" sz="2600" dirty="0" err="1"/>
              <a:t>матеріали</a:t>
            </a:r>
            <a:r>
              <a:rPr lang="ru-RU" sz="2600" dirty="0"/>
              <a:t> уже </a:t>
            </a:r>
            <a:r>
              <a:rPr lang="ru-RU" sz="2600" dirty="0" err="1"/>
              <a:t>розроблені</a:t>
            </a:r>
            <a:r>
              <a:rPr lang="ru-RU" sz="2600" dirty="0"/>
              <a:t> та </a:t>
            </a:r>
            <a:r>
              <a:rPr lang="ru-RU" sz="2600" dirty="0" err="1"/>
              <a:t>узгоджені</a:t>
            </a:r>
            <a:r>
              <a:rPr lang="ru-RU" sz="2600" dirty="0"/>
              <a:t> з МОЗ, МОНУ,«</a:t>
            </a:r>
            <a:r>
              <a:rPr lang="ru-RU" sz="2600" dirty="0" err="1"/>
              <a:t>Всеукраїнської</a:t>
            </a:r>
            <a:r>
              <a:rPr lang="ru-RU" sz="2600" dirty="0"/>
              <a:t> радою </a:t>
            </a:r>
            <a:r>
              <a:rPr lang="ru-RU" sz="2600" dirty="0" err="1"/>
              <a:t>реанімації</a:t>
            </a:r>
            <a:r>
              <a:rPr lang="ru-RU" sz="2600" dirty="0"/>
              <a:t>» (ВРР – </a:t>
            </a:r>
            <a:r>
              <a:rPr lang="ru-RU" sz="2600" dirty="0" err="1"/>
              <a:t>офіційний</a:t>
            </a:r>
            <a:r>
              <a:rPr lang="ru-RU" sz="2600" dirty="0"/>
              <a:t> </a:t>
            </a:r>
            <a:r>
              <a:rPr lang="ru-RU" sz="2600" dirty="0" err="1"/>
              <a:t>Представник</a:t>
            </a:r>
            <a:r>
              <a:rPr lang="ru-RU" sz="2600" dirty="0"/>
              <a:t> «</a:t>
            </a:r>
            <a:r>
              <a:rPr lang="ru-RU" sz="2600" dirty="0" err="1"/>
              <a:t>Європейської</a:t>
            </a:r>
            <a:r>
              <a:rPr lang="ru-RU" sz="2600" dirty="0"/>
              <a:t> ради </a:t>
            </a:r>
            <a:r>
              <a:rPr lang="ru-RU" sz="2600" dirty="0" err="1"/>
              <a:t>реаніматологів</a:t>
            </a:r>
            <a:r>
              <a:rPr lang="ru-RU" sz="2600" dirty="0"/>
              <a:t>» в </a:t>
            </a:r>
            <a:r>
              <a:rPr lang="ru-RU" sz="2600" dirty="0" err="1"/>
              <a:t>Україні</a:t>
            </a:r>
            <a:r>
              <a:rPr lang="ru-RU" sz="2600" dirty="0"/>
              <a:t>). </a:t>
            </a:r>
            <a:endParaRPr lang="en-US" sz="2600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Рисунок 10">
            <a:extLst>
              <a:ext uri="{FF2B5EF4-FFF2-40B4-BE49-F238E27FC236}">
                <a16:creationId xmlns:a16="http://schemas.microsoft.com/office/drawing/2014/main" id="{20B7320E-3849-4509-91D6-0342E7D84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36" y="1547428"/>
            <a:ext cx="3127829" cy="2345872"/>
          </a:xfrm>
          <a:prstGeom prst="rect">
            <a:avLst/>
          </a:prstGeom>
        </p:spPr>
      </p:pic>
      <p:pic>
        <p:nvPicPr>
          <p:cNvPr id="5" name="Рисунок 11">
            <a:extLst>
              <a:ext uri="{FF2B5EF4-FFF2-40B4-BE49-F238E27FC236}">
                <a16:creationId xmlns:a16="http://schemas.microsoft.com/office/drawing/2014/main" id="{2053D773-1958-479E-AED1-E26C6A108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12" y="4316779"/>
            <a:ext cx="3141616" cy="209441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D1191B0-9DEA-4A6D-8682-08BECDB01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46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451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215BAB-2D54-454F-93D6-8AD669502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8DC1C-D1C6-4D5F-AA62-DFA98BFFE2BA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97FCCD7-8507-4406-877A-80764BDA4CC1}"/>
              </a:ext>
            </a:extLst>
          </p:cNvPr>
          <p:cNvSpPr txBox="1">
            <a:spLocks/>
          </p:cNvSpPr>
          <p:nvPr/>
        </p:nvSpPr>
        <p:spPr>
          <a:xfrm>
            <a:off x="744583" y="1285104"/>
            <a:ext cx="6694185" cy="55728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Всеукраїнський благодійний фонд "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Україна-ЮНЕСКО</a:t>
            </a:r>
            <a:r>
              <a:rPr lang="uk-UA" b="1" dirty="0" smtClean="0">
                <a:solidFill>
                  <a:prstClr val="black"/>
                </a:solidFill>
                <a:latin typeface="Calibri" panose="020F0502020204030204"/>
              </a:rPr>
              <a:t>»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lang="uk-UA" sz="2400" dirty="0" smtClean="0">
                <a:solidFill>
                  <a:prstClr val="black"/>
                </a:solidFill>
                <a:latin typeface="Calibri" panose="020F0502020204030204"/>
              </a:rPr>
              <a:t>Віце-пре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зидент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Висоцька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Юлія</a:t>
            </a:r>
            <a:endParaRPr kumimoji="0" lang="en-US" sz="24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  Благодійний Фонд “Клуб Дивосвіт”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Голова: Тюпа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Оксана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3"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Рада реанімації (</a:t>
            </a:r>
            <a:r>
              <a:rPr kumimoji="0" lang="uk-UA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ресусцітації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та екстреної медичної допомоги»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Голова: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Збишко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Ігор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endParaRPr kumimoji="0" lang="uk-UA" sz="28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https://lh6.googleusercontent.com/QzF9CwDje15ZIwTEUiq1m04_-w6L1zDH3EjRmmJpTNt3EGfSOyRp1-8p0ZXmkjwM6Wew63uVkwu1kINAk47YsxXeSdKg47SH8nZjb5d6d0Zh2QdoLvY0giPQ9dvSpmGdE2HZ1Obz">
            <a:extLst>
              <a:ext uri="{FF2B5EF4-FFF2-40B4-BE49-F238E27FC236}">
                <a16:creationId xmlns:a16="http://schemas.microsoft.com/office/drawing/2014/main" id="{CA260036-2398-40A0-AA25-462A5351D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768" y="1646037"/>
            <a:ext cx="3725271" cy="9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lh5.googleusercontent.com/uzgd2jLCphBHTVMmR3igXKa9JEHcy0c5MiAQJM-6Xyk35Zj3sjiGBiZrdg8Hp5oreKrkeAL6No11UVKhdbkrzcP7LldKb_V4ELWsf3ATR9iGyTgxO9vHItTfcaUIDvNbjP0LzyCT">
            <a:extLst>
              <a:ext uri="{FF2B5EF4-FFF2-40B4-BE49-F238E27FC236}">
                <a16:creationId xmlns:a16="http://schemas.microsoft.com/office/drawing/2014/main" id="{022075BC-0343-4C0C-8FD0-198A16824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114" y="2821357"/>
            <a:ext cx="1812339" cy="181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lh5.googleusercontent.com/cT_HanUAecCENykHT-xv4BnRhz26bwUNLr_kP8JKIUAhoa9MUsYLRfkyZ8uLt_WnIkHOiEWJL8N09MgD5lUOb5l0EKW-pjB06-rZKEWpnTtNk2fDKarE0RECYdkpq6zC0lOrkDrJ">
            <a:extLst>
              <a:ext uri="{FF2B5EF4-FFF2-40B4-BE49-F238E27FC236}">
                <a16:creationId xmlns:a16="http://schemas.microsoft.com/office/drawing/2014/main" id="{44C811A2-D6FA-4AA6-BE3F-B63D52748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1999"/>
            <a:ext cx="1546137" cy="149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F1A85E1-8BA2-4797-9618-0AA2D01A8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46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721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619</Words>
  <Application>Microsoft Office PowerPoint</Application>
  <PresentationFormat>Широкоэкранный</PresentationFormat>
  <Paragraphs>64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Команда проекту</vt:lpstr>
      <vt:lpstr>Презентация PowerPoint</vt:lpstr>
      <vt:lpstr>Презентация PowerPoint</vt:lpstr>
      <vt:lpstr>Сильні сторони</vt:lpstr>
      <vt:lpstr>Презентация PowerPoint</vt:lpstr>
      <vt:lpstr>Рекламна кампанія</vt:lpstr>
      <vt:lpstr>Наше майбутнє</vt:lpstr>
      <vt:lpstr>Дякуємо за увагу!  Сподіваємось на Вашу підтримку!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Yury Titov</dc:creator>
  <cp:lastModifiedBy>user</cp:lastModifiedBy>
  <cp:revision>19</cp:revision>
  <dcterms:created xsi:type="dcterms:W3CDTF">2018-04-20T02:55:30Z</dcterms:created>
  <dcterms:modified xsi:type="dcterms:W3CDTF">2018-04-20T13:12:35Z</dcterms:modified>
</cp:coreProperties>
</file>