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57" r:id="rId4"/>
    <p:sldId id="270" r:id="rId5"/>
    <p:sldId id="267" r:id="rId6"/>
    <p:sldId id="264" r:id="rId7"/>
    <p:sldId id="271" r:id="rId8"/>
    <p:sldId id="262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3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975-20BF-47D2-9342-7DF5BEC770B8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AE36-078C-4EA9-9A3B-361CFEE91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6667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975-20BF-47D2-9342-7DF5BEC770B8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AE36-078C-4EA9-9A3B-361CFEE91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443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975-20BF-47D2-9342-7DF5BEC770B8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AE36-078C-4EA9-9A3B-361CFEE91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5855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975-20BF-47D2-9342-7DF5BEC770B8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AE36-078C-4EA9-9A3B-361CFEE91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1673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975-20BF-47D2-9342-7DF5BEC770B8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AE36-078C-4EA9-9A3B-361CFEE91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103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975-20BF-47D2-9342-7DF5BEC770B8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AE36-078C-4EA9-9A3B-361CFEE91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2433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975-20BF-47D2-9342-7DF5BEC770B8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AE36-078C-4EA9-9A3B-361CFEE91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9743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975-20BF-47D2-9342-7DF5BEC770B8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AE36-078C-4EA9-9A3B-361CFEE91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414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975-20BF-47D2-9342-7DF5BEC770B8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AE36-078C-4EA9-9A3B-361CFEE91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302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975-20BF-47D2-9342-7DF5BEC770B8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AE36-078C-4EA9-9A3B-361CFEE91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2686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F975-20BF-47D2-9342-7DF5BEC770B8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1AE36-078C-4EA9-9A3B-361CFEE91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998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EF975-20BF-47D2-9342-7DF5BEC770B8}" type="datetimeFigureOut">
              <a:rPr lang="ru-RU" smtClean="0"/>
              <a:pPr/>
              <a:t>22.03.2018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1AE36-078C-4EA9-9A3B-361CFEE914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333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6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460769"/>
            <a:ext cx="9144000" cy="21748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203200" y="4054834"/>
            <a:ext cx="894080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uk-UA" sz="6000" b="1" dirty="0" smtClean="0">
                <a:solidFill>
                  <a:schemeClr val="bg1"/>
                </a:solidFill>
                <a:latin typeface="Sylfaen" panose="010A0502050306030303" pitchFamily="18" charset="0"/>
                <a:ea typeface="Cambria Math" panose="02040503050406030204" pitchFamily="18" charset="0"/>
              </a:rPr>
              <a:t>ШКОЛА</a:t>
            </a:r>
          </a:p>
          <a:p>
            <a:pPr algn="ctr"/>
            <a:r>
              <a:rPr lang="uk-UA" sz="6000" b="1" dirty="0" smtClean="0">
                <a:solidFill>
                  <a:schemeClr val="bg1"/>
                </a:solidFill>
                <a:latin typeface="Sylfaen" panose="010A0502050306030303" pitchFamily="18" charset="0"/>
                <a:ea typeface="Cambria Math" panose="02040503050406030204" pitchFamily="18" charset="0"/>
              </a:rPr>
              <a:t>КОРИСНИХ ЗВИЧОК</a:t>
            </a:r>
            <a:endParaRPr lang="uk-UA" sz="6000" b="1" dirty="0">
              <a:solidFill>
                <a:schemeClr val="bg1"/>
              </a:solidFill>
              <a:latin typeface="Sylfaen" panose="010A0502050306030303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127" y="2953053"/>
            <a:ext cx="899061" cy="11165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3636" y="3027817"/>
            <a:ext cx="957664" cy="9576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1656" y="2889272"/>
            <a:ext cx="1001762" cy="11687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71069" y="2839011"/>
            <a:ext cx="1154767" cy="11683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9087" y="2929984"/>
            <a:ext cx="994454" cy="10255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77646" y="2920424"/>
            <a:ext cx="1260109" cy="11370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71627" y="2803753"/>
            <a:ext cx="1031067" cy="1197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6632"/>
            <a:ext cx="2355271" cy="2285890"/>
          </a:xfrm>
          <a:prstGeom prst="rect">
            <a:avLst/>
          </a:prstGeom>
        </p:spPr>
      </p:pic>
      <p:sp>
        <p:nvSpPr>
          <p:cNvPr id="14" name="Заголовок 2"/>
          <p:cNvSpPr txBox="1">
            <a:spLocks/>
          </p:cNvSpPr>
          <p:nvPr/>
        </p:nvSpPr>
        <p:spPr bwMode="auto">
          <a:xfrm>
            <a:off x="3061258" y="595746"/>
            <a:ext cx="5680960" cy="129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uk-UA" sz="6000" b="1" dirty="0" smtClean="0">
                <a:solidFill>
                  <a:schemeClr val="bg1"/>
                </a:solidFill>
                <a:latin typeface="Sylfaen" panose="010A0502050306030303" pitchFamily="18" charset="0"/>
                <a:ea typeface="Cambria Math" panose="02040503050406030204" pitchFamily="18" charset="0"/>
              </a:rPr>
              <a:t>Фомич Микола</a:t>
            </a:r>
            <a:endParaRPr lang="uk-UA" sz="6000" b="1" dirty="0">
              <a:solidFill>
                <a:schemeClr val="bg1"/>
              </a:solidFill>
              <a:latin typeface="Sylfaen" panose="010A0502050306030303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275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28914"/>
            <a:ext cx="9144000" cy="9003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928914"/>
          </a:xfrm>
          <a:prstGeom prst="rect">
            <a:avLst/>
          </a:prstGeom>
          <a:solidFill>
            <a:srgbClr val="00863D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АКТУАЛЬНІСТЬ ПРОЕКТУ</a:t>
            </a:r>
            <a:endParaRPr lang="uk-UA" alt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invGray">
          <a:xfrm>
            <a:off x="273868" y="1267320"/>
            <a:ext cx="6591390" cy="5107205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blackWhite">
          <a:xfrm>
            <a:off x="342918" y="4959348"/>
            <a:ext cx="5144768" cy="839459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D85E28">
                  <a:gamma/>
                  <a:shade val="46275"/>
                  <a:invGamma/>
                </a:srgbClr>
              </a:gs>
              <a:gs pos="50000">
                <a:srgbClr val="D85E28"/>
              </a:gs>
              <a:gs pos="100000">
                <a:srgbClr val="D85E28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lvl="0" algn="ctr">
              <a:lnSpc>
                <a:spcPct val="10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Відсутності низки компетенцій у </a:t>
            </a:r>
          </a:p>
          <a:p>
            <a:pPr lvl="0" algn="ctr">
              <a:lnSpc>
                <a:spcPct val="10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базовому компоненті дошкільної освіти</a:t>
            </a:r>
            <a:endParaRPr lang="uk-UA" sz="20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blackWhite">
          <a:xfrm>
            <a:off x="329064" y="2983039"/>
            <a:ext cx="5254173" cy="1675768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>
                  <a:gamma/>
                  <a:shade val="46275"/>
                  <a:invGamma/>
                </a:srgbClr>
              </a:gs>
              <a:gs pos="50000">
                <a:srgbClr val="699D5F"/>
              </a:gs>
              <a:gs pos="100000">
                <a:srgbClr val="699D5F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lvl="0" algn="ctr">
              <a:lnSpc>
                <a:spcPct val="10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Низькому рівні культури ресурсозбереження у </a:t>
            </a:r>
          </a:p>
          <a:p>
            <a:pPr lvl="0" algn="ctr">
              <a:lnSpc>
                <a:spcPct val="10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дітей відповідно до результатів узагальнення </a:t>
            </a:r>
          </a:p>
          <a:p>
            <a:pPr lvl="0" algn="ctr">
              <a:lnSpc>
                <a:spcPct val="10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матеріалів педагогічного досвіду та результатів</a:t>
            </a:r>
          </a:p>
          <a:p>
            <a:pPr lvl="0" algn="ctr">
              <a:lnSpc>
                <a:spcPct val="10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опитування дошкільнят</a:t>
            </a:r>
            <a:endParaRPr lang="en-US" altLang="ru-RU" sz="2000" b="1" dirty="0" smtClean="0">
              <a:solidFill>
                <a:schemeClr val="bg1"/>
              </a:solidFill>
            </a:endParaRP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blackWhite">
          <a:xfrm>
            <a:off x="332510" y="1869998"/>
            <a:ext cx="5144770" cy="8001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55A2D7">
                  <a:gamma/>
                  <a:shade val="46275"/>
                  <a:invGamma/>
                </a:srgbClr>
              </a:gs>
              <a:gs pos="50000">
                <a:srgbClr val="55A2D7"/>
              </a:gs>
              <a:gs pos="100000">
                <a:srgbClr val="55A2D7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uk-UA" altLang="ru-RU" sz="2000" dirty="0" smtClean="0">
                <a:solidFill>
                  <a:schemeClr val="bg1"/>
                </a:solidFill>
              </a:rPr>
              <a:t>Економічній доцільності проекту, яка лежить </a:t>
            </a:r>
          </a:p>
          <a:p>
            <a:pPr algn="ctr"/>
            <a:r>
              <a:rPr lang="uk-UA" altLang="ru-RU" sz="2000" dirty="0" smtClean="0">
                <a:solidFill>
                  <a:schemeClr val="bg1"/>
                </a:solidFill>
              </a:rPr>
              <a:t>в основі енергетичної безпеки країни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gray">
          <a:xfrm>
            <a:off x="6920454" y="2394895"/>
            <a:ext cx="2109245" cy="32004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uk-UA" altLang="ru-RU" sz="2800" b="1" dirty="0" smtClean="0">
                <a:solidFill>
                  <a:srgbClr val="000000"/>
                </a:solidFill>
              </a:rPr>
              <a:t>Ґрунтується на:</a:t>
            </a:r>
            <a:endParaRPr lang="en-US" altLang="ru-RU" sz="2800" b="1" dirty="0">
              <a:solidFill>
                <a:srgbClr val="0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754" y="40931"/>
            <a:ext cx="872761" cy="8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766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28914"/>
            <a:ext cx="9144000" cy="9003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928914"/>
          </a:xfrm>
          <a:prstGeom prst="rect">
            <a:avLst/>
          </a:prstGeom>
          <a:solidFill>
            <a:srgbClr val="00863D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ПРОГРАМНА МЕТА </a:t>
            </a:r>
            <a:r>
              <a:rPr lang="uk-UA" alt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 ЗАВДАННЯ ПРОЕКТУ</a:t>
            </a:r>
            <a:endParaRPr lang="uk-UA" alt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052736"/>
            <a:ext cx="8963892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23888" algn="just">
              <a:buClr>
                <a:srgbClr val="000000"/>
              </a:buClr>
              <a:buSzPct val="167000"/>
            </a:pPr>
            <a:r>
              <a:rPr lang="uk-UA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 – досягнення енергетичної безпеки країни шляхом виховання у дітей дошкільного віку культури ресурсозбереження та формування ресурсозберігаючої поведінки у побуті.</a:t>
            </a:r>
          </a:p>
          <a:p>
            <a:pPr indent="623888" algn="just">
              <a:buClr>
                <a:srgbClr val="000000"/>
              </a:buClr>
              <a:buSzPct val="167000"/>
            </a:pPr>
            <a:endParaRPr lang="uk-UA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23888" algn="just">
              <a:buClr>
                <a:srgbClr val="000000"/>
              </a:buClr>
              <a:buSzPct val="167000"/>
            </a:pP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ШКОЛА КОРИСНИХ ЗВИЧОК –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соціальної дії, який спрямований на дітей, батьків та педагогів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з метою популяризації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споживчих знань та набуття компетенцій культури ресурсозбереження у дітей дошкільного віку.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uk-UA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23888"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Основними 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ЗАВДАННЯМИ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які розв’язує проект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є:</a:t>
            </a:r>
          </a:p>
          <a:p>
            <a:pPr indent="623888" algn="just"/>
            <a:endParaRPr lang="uk-UA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23888"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	організація 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навчально-виховних заходів з метою формування у дітей дошкільного віку культури ресурсозбереження;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623888"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	формування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у дітей компетенцій ресурсозбереження та ресурсозберігаючої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поведінки;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23888"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	розвиток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у дітей дошкільного віку громадянської та споживчої ерудиції;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23888"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	активізація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дітей в практичній діяльності, прояв ініціативи, можливість власного вибору і прийняття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рішення;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623888"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	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розвиток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у дітей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соціального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мислення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754" y="40931"/>
            <a:ext cx="872761" cy="8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2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28914"/>
            <a:ext cx="9144000" cy="9003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928914"/>
          </a:xfrm>
          <a:prstGeom prst="rect">
            <a:avLst/>
          </a:prstGeom>
          <a:solidFill>
            <a:srgbClr val="00863D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174625" algn="l"/>
                <a:tab pos="536575" algn="l"/>
              </a:tabLst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ЛЕЙТМОТИВ ТА ЗМІСТ ПРОЕКТУ</a:t>
            </a:r>
            <a:endParaRPr lang="uk-U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754" y="40931"/>
            <a:ext cx="872761" cy="84705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1520" y="1196752"/>
            <a:ext cx="876992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536575" algn="l"/>
              </a:tabLst>
            </a:pPr>
            <a:r>
              <a:rPr lang="uk-UA" sz="2400" dirty="0" smtClean="0">
                <a:solidFill>
                  <a:srgbClr val="FF0000"/>
                </a:solidFill>
              </a:rPr>
              <a:t>НАВЧИТИ ДІТЕЙ НЕ ЕКОНОМИТИ, </a:t>
            </a:r>
          </a:p>
          <a:p>
            <a:pPr algn="ctr">
              <a:tabLst>
                <a:tab pos="536575" algn="l"/>
              </a:tabLst>
            </a:pPr>
            <a:r>
              <a:rPr lang="uk-UA" sz="2400" dirty="0" smtClean="0">
                <a:solidFill>
                  <a:srgbClr val="FF0000"/>
                </a:solidFill>
              </a:rPr>
              <a:t>А РАЦІОНАЛЬНО ВИКОРИСТОВУВАТИ РЕСУРСИ</a:t>
            </a:r>
          </a:p>
          <a:p>
            <a:pPr>
              <a:tabLst>
                <a:tab pos="536575" algn="l"/>
              </a:tabLst>
            </a:pPr>
            <a:endParaRPr lang="uk-UA" sz="1000" dirty="0" smtClean="0"/>
          </a:p>
          <a:p>
            <a:pPr indent="449263" algn="just">
              <a:buClr>
                <a:srgbClr val="000000"/>
              </a:buClr>
              <a:buSzPct val="167000"/>
            </a:pPr>
            <a:r>
              <a:rPr lang="uk-UA" sz="2200" dirty="0" smtClean="0">
                <a:cs typeface="Arial" panose="020B0604020202020204" pitchFamily="34" charset="0"/>
              </a:rPr>
              <a:t>Зміст проекту складають навчальні цикли </a:t>
            </a:r>
            <a:r>
              <a:rPr lang="uk-UA" sz="2200" b="1" dirty="0" smtClean="0">
                <a:cs typeface="Arial" panose="020B0604020202020204" pitchFamily="34" charset="0"/>
              </a:rPr>
              <a:t>спеціально організованих занять.</a:t>
            </a:r>
          </a:p>
          <a:p>
            <a:pPr indent="449263" algn="just">
              <a:buClr>
                <a:srgbClr val="000000"/>
              </a:buClr>
              <a:buSzPct val="167000"/>
            </a:pPr>
            <a:endParaRPr lang="uk-UA" sz="1000" dirty="0" smtClean="0">
              <a:cs typeface="Arial" panose="020B0604020202020204" pitchFamily="34" charset="0"/>
            </a:endParaRPr>
          </a:p>
          <a:p>
            <a:pPr indent="449263" algn="just">
              <a:buClr>
                <a:srgbClr val="000000"/>
              </a:buClr>
              <a:buSzPct val="167000"/>
            </a:pPr>
            <a:r>
              <a:rPr lang="ru-RU" sz="2200" dirty="0" smtClean="0">
                <a:cs typeface="Arial" panose="020B0604020202020204" pitchFamily="34" charset="0"/>
              </a:rPr>
              <a:t>Метою кожного </a:t>
            </a:r>
            <a:r>
              <a:rPr lang="uk-UA" sz="2200" dirty="0" smtClean="0">
                <a:cs typeface="Arial" panose="020B0604020202020204" pitchFamily="34" charset="0"/>
              </a:rPr>
              <a:t>циклу є формування у дітей </a:t>
            </a:r>
            <a:r>
              <a:rPr lang="uk-UA" sz="2200" b="1" dirty="0" smtClean="0">
                <a:cs typeface="Arial" panose="020B0604020202020204" pitchFamily="34" charset="0"/>
              </a:rPr>
              <a:t>первинних навичок ресурсозбереження</a:t>
            </a:r>
            <a:r>
              <a:rPr lang="uk-UA" sz="2200" dirty="0" smtClean="0">
                <a:cs typeface="Arial" panose="020B0604020202020204" pitchFamily="34" charset="0"/>
              </a:rPr>
              <a:t>.</a:t>
            </a:r>
            <a:endParaRPr lang="ru-RU" sz="2200" dirty="0" smtClean="0">
              <a:cs typeface="Arial" panose="020B0604020202020204" pitchFamily="34" charset="0"/>
            </a:endParaRPr>
          </a:p>
          <a:p>
            <a:pPr indent="449263" algn="just">
              <a:buClr>
                <a:srgbClr val="000000"/>
              </a:buClr>
              <a:buSzPct val="167000"/>
            </a:pPr>
            <a:endParaRPr lang="uk-UA" sz="1000" dirty="0" smtClean="0">
              <a:cs typeface="Arial" panose="020B0604020202020204" pitchFamily="34" charset="0"/>
            </a:endParaRPr>
          </a:p>
          <a:p>
            <a:pPr indent="449263" algn="just">
              <a:buClr>
                <a:srgbClr val="000000"/>
              </a:buClr>
              <a:buSzPct val="167000"/>
            </a:pPr>
            <a:r>
              <a:rPr lang="ru-RU" sz="2200" dirty="0" smtClean="0">
                <a:cs typeface="Arial" panose="020B0604020202020204" pitchFamily="34" charset="0"/>
              </a:rPr>
              <a:t>У межах занять циклу </a:t>
            </a:r>
            <a:r>
              <a:rPr lang="ru-RU" sz="2200" dirty="0" err="1" smtClean="0">
                <a:cs typeface="Arial" panose="020B0604020202020204" pitchFamily="34" charset="0"/>
              </a:rPr>
              <a:t>передбачається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cs typeface="Arial" panose="020B0604020202020204" pitchFamily="34" charset="0"/>
              </a:rPr>
              <a:t>реалізація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cs typeface="Arial" panose="020B0604020202020204" pitchFamily="34" charset="0"/>
              </a:rPr>
              <a:t>досить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uk-UA" sz="2200" dirty="0" smtClean="0">
                <a:cs typeface="Arial" panose="020B0604020202020204" pitchFamily="34" charset="0"/>
              </a:rPr>
              <a:t>широкого</a:t>
            </a:r>
            <a:r>
              <a:rPr lang="ru-RU" sz="2200" dirty="0" smtClean="0">
                <a:cs typeface="Arial" panose="020B0604020202020204" pitchFamily="34" charset="0"/>
              </a:rPr>
              <a:t> кола </a:t>
            </a:r>
            <a:r>
              <a:rPr lang="ru-RU" sz="2200" b="1" dirty="0" err="1" smtClean="0">
                <a:cs typeface="Arial" panose="020B0604020202020204" pitchFamily="34" charset="0"/>
              </a:rPr>
              <a:t>конкретних</a:t>
            </a:r>
            <a:r>
              <a:rPr lang="ru-RU" sz="2200" b="1" dirty="0" smtClean="0">
                <a:cs typeface="Arial" panose="020B0604020202020204" pitchFamily="34" charset="0"/>
              </a:rPr>
              <a:t> </a:t>
            </a:r>
            <a:r>
              <a:rPr lang="ru-RU" sz="2200" b="1" dirty="0" err="1" smtClean="0">
                <a:cs typeface="Arial" panose="020B0604020202020204" pitchFamily="34" charset="0"/>
              </a:rPr>
              <a:t>завдань</a:t>
            </a:r>
            <a:r>
              <a:rPr lang="ru-RU" sz="2200" dirty="0" smtClean="0">
                <a:cs typeface="Arial" panose="020B0604020202020204" pitchFamily="34" charset="0"/>
              </a:rPr>
              <a:t>, </a:t>
            </a:r>
            <a:r>
              <a:rPr lang="ru-RU" sz="2200" dirty="0" err="1" smtClean="0">
                <a:cs typeface="Arial" panose="020B0604020202020204" pitchFamily="34" charset="0"/>
              </a:rPr>
              <a:t>що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cs typeface="Arial" panose="020B0604020202020204" pitchFamily="34" charset="0"/>
              </a:rPr>
              <a:t>тісно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cs typeface="Arial" panose="020B0604020202020204" pitchFamily="34" charset="0"/>
              </a:rPr>
              <a:t>пов’язані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cs typeface="Arial" panose="020B0604020202020204" pitchFamily="34" charset="0"/>
              </a:rPr>
              <a:t>із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cs typeface="Arial" panose="020B0604020202020204" pitchFamily="34" charset="0"/>
              </a:rPr>
              <a:t>повсякденним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cs typeface="Arial" panose="020B0604020202020204" pitchFamily="34" charset="0"/>
              </a:rPr>
              <a:t>життям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cs typeface="Arial" panose="020B0604020202020204" pitchFamily="34" charset="0"/>
              </a:rPr>
              <a:t>людини</a:t>
            </a:r>
            <a:r>
              <a:rPr lang="ru-RU" sz="2200" dirty="0" smtClean="0">
                <a:cs typeface="Arial" panose="020B0604020202020204" pitchFamily="34" charset="0"/>
              </a:rPr>
              <a:t>. </a:t>
            </a:r>
          </a:p>
          <a:p>
            <a:pPr indent="449263" algn="just">
              <a:buClr>
                <a:srgbClr val="000000"/>
              </a:buClr>
              <a:buSzPct val="167000"/>
            </a:pPr>
            <a:endParaRPr lang="ru-RU" sz="1000" b="1" dirty="0" smtClean="0">
              <a:cs typeface="Arial" panose="020B0604020202020204" pitchFamily="34" charset="0"/>
            </a:endParaRPr>
          </a:p>
          <a:p>
            <a:pPr indent="449263" algn="just">
              <a:buClr>
                <a:srgbClr val="000000"/>
              </a:buClr>
              <a:buSzPct val="167000"/>
            </a:pPr>
            <a:r>
              <a:rPr lang="uk-UA" sz="2200" dirty="0" smtClean="0">
                <a:cs typeface="Arial" panose="020B0604020202020204" pitchFamily="34" charset="0"/>
              </a:rPr>
              <a:t>Навчальні завдання передбачають такі </a:t>
            </a:r>
            <a:r>
              <a:rPr lang="uk-UA" sz="2200" b="1" dirty="0" smtClean="0">
                <a:cs typeface="Arial" panose="020B0604020202020204" pitchFamily="34" charset="0"/>
              </a:rPr>
              <a:t>форми</a:t>
            </a:r>
            <a:r>
              <a:rPr lang="uk-UA" sz="2200" dirty="0" smtClean="0">
                <a:cs typeface="Arial" panose="020B0604020202020204" pitchFamily="34" charset="0"/>
              </a:rPr>
              <a:t> </a:t>
            </a:r>
            <a:r>
              <a:rPr lang="uk-UA" sz="2200" b="1" dirty="0" smtClean="0">
                <a:cs typeface="Arial" panose="020B0604020202020204" pitchFamily="34" charset="0"/>
              </a:rPr>
              <a:t>організації</a:t>
            </a:r>
            <a:r>
              <a:rPr lang="uk-UA" sz="2200" dirty="0" smtClean="0">
                <a:cs typeface="Arial" panose="020B0604020202020204" pitchFamily="34" charset="0"/>
              </a:rPr>
              <a:t> дитячої пізнавальної діяльності як: навчально-пізнавальні заняття;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uk-UA" sz="2200" dirty="0" smtClean="0">
                <a:cs typeface="Arial" panose="020B0604020202020204" pitchFamily="34" charset="0"/>
              </a:rPr>
              <a:t>дидактичні та розвиваючі ігри;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uk-UA" sz="2200" dirty="0" smtClean="0">
                <a:cs typeface="Arial" panose="020B0604020202020204" pitchFamily="34" charset="0"/>
              </a:rPr>
              <a:t>бесіди;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uk-UA" sz="2200" dirty="0" smtClean="0">
                <a:cs typeface="Arial" panose="020B0604020202020204" pitchFamily="34" charset="0"/>
              </a:rPr>
              <a:t>екскурсії;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uk-UA" sz="2200" dirty="0" smtClean="0">
                <a:cs typeface="Arial" panose="020B0604020202020204" pitchFamily="34" charset="0"/>
              </a:rPr>
              <a:t>читання дитячих літературних текстів;</a:t>
            </a:r>
            <a:r>
              <a:rPr lang="ru-RU" sz="2200" dirty="0" smtClean="0"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cs typeface="Arial" panose="020B0604020202020204" pitchFamily="34" charset="0"/>
              </a:rPr>
              <a:t>експер</a:t>
            </a:r>
            <a:r>
              <a:rPr lang="uk-UA" sz="2200" dirty="0" smtClean="0">
                <a:cs typeface="Arial" panose="020B0604020202020204" pitchFamily="34" charset="0"/>
              </a:rPr>
              <a:t>и</a:t>
            </a:r>
            <a:r>
              <a:rPr lang="ru-RU" sz="2200" dirty="0" err="1" smtClean="0">
                <a:cs typeface="Arial" panose="020B0604020202020204" pitchFamily="34" charset="0"/>
              </a:rPr>
              <a:t>ментальн</a:t>
            </a:r>
            <a:r>
              <a:rPr lang="uk-UA" sz="2200" dirty="0" smtClean="0">
                <a:cs typeface="Arial" panose="020B0604020202020204" pitchFamily="34" charset="0"/>
              </a:rPr>
              <a:t>о-дослідну </a:t>
            </a:r>
            <a:r>
              <a:rPr lang="ru-RU" sz="2200" dirty="0" err="1" smtClean="0">
                <a:cs typeface="Arial" panose="020B0604020202020204" pitchFamily="34" charset="0"/>
              </a:rPr>
              <a:t>діяльн</a:t>
            </a:r>
            <a:r>
              <a:rPr lang="uk-UA" sz="2200" dirty="0" err="1" smtClean="0">
                <a:cs typeface="Arial" panose="020B0604020202020204" pitchFamily="34" charset="0"/>
              </a:rPr>
              <a:t>ість</a:t>
            </a:r>
            <a:r>
              <a:rPr lang="ru-RU" sz="2200" dirty="0" smtClean="0">
                <a:cs typeface="Arial" panose="020B0604020202020204" pitchFamily="34" charset="0"/>
              </a:rPr>
              <a:t>; </a:t>
            </a:r>
            <a:r>
              <a:rPr lang="uk-UA" sz="2200" dirty="0" smtClean="0">
                <a:cs typeface="Arial" panose="020B0604020202020204" pitchFamily="34" charset="0"/>
              </a:rPr>
              <a:t>реалізація  міні-проектів тощо.</a:t>
            </a:r>
          </a:p>
        </p:txBody>
      </p:sp>
    </p:spTree>
    <p:extLst>
      <p:ext uri="{BB962C8B-B14F-4D97-AF65-F5344CB8AC3E}">
        <p14:creationId xmlns:p14="http://schemas.microsoft.com/office/powerpoint/2010/main" xmlns="" val="35305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28914"/>
            <a:ext cx="9144000" cy="9003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928914"/>
          </a:xfrm>
          <a:prstGeom prst="rect">
            <a:avLst/>
          </a:prstGeom>
          <a:solidFill>
            <a:srgbClr val="00863D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ОЧІКУВАНІ РЕЗУЛЬТАТИ ПРОЕКТУ</a:t>
            </a:r>
            <a:endParaRPr lang="uk-UA" alt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1600" y="1100897"/>
            <a:ext cx="885371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Реалізація проекту дасть можливість </a:t>
            </a:r>
            <a:r>
              <a:rPr lang="ru-RU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дітям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238" algn="l"/>
                <a:tab pos="1262063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	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сформувати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знання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щодо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основ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культури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ресурсозбереження</a:t>
            </a: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238" algn="l"/>
                <a:tab pos="1262063" algn="l"/>
              </a:tabLst>
            </a:pPr>
            <a:r>
              <a:rPr lang="ru-RU" spc="-2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	набути </a:t>
            </a:r>
            <a:r>
              <a:rPr lang="ru-RU" spc="-2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первинних</a:t>
            </a:r>
            <a:r>
              <a:rPr lang="ru-RU" spc="-2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pc="-2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компетенцій</a:t>
            </a:r>
            <a:r>
              <a:rPr lang="ru-RU" spc="-2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pc="-2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ресурсозбереження</a:t>
            </a:r>
            <a:r>
              <a:rPr lang="ru-RU" spc="-2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238" algn="l"/>
                <a:tab pos="1262063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	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розвинути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громадську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споживчу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ерудиції</a:t>
            </a: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238" algn="l"/>
                <a:tab pos="1262063" algn="l"/>
              </a:tabLst>
            </a:pP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	розвинути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соціальне мислення та заохотити прояв ініціативи</a:t>
            </a: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педагогам: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623888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активізува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 навчально-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виховний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процес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ДНЗ</a:t>
            </a: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623888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	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покращити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матеріально-технічну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базу ДНЗ</a:t>
            </a:r>
            <a:r>
              <a:rPr lang="uk-UA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623888" algn="l"/>
              </a:tabLs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	у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співпраці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дітьми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берегти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електроенергію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воду, тепло на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своєму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робочому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місці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тим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самим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надаючи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допомогу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садочку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місту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країні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батькам: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 defTabSz="623888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	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поповнити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свої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знання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проблем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ресурсозбереження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і </a:t>
            </a:r>
            <a:r>
              <a:rPr lang="uk-UA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берегти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ресурси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користю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сімейного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бюджету, бюджету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міста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країни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indent="450215" algn="just" defTabSz="623888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	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більш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відповідально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ставитися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до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витрат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енергоресурсів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і води,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прагнучи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до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позитивної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оцінки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своїх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дій</a:t>
            </a:r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 боку </a:t>
            </a:r>
            <a:r>
              <a:rPr lang="ru-RU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дітей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indent="450215" algn="just" defTabSz="623888">
              <a:lnSpc>
                <a:spcPct val="115000"/>
              </a:lnSpc>
              <a:spcAft>
                <a:spcPts val="0"/>
              </a:spcAft>
            </a:pPr>
            <a:r>
              <a:rPr lang="ru-RU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країні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indent="450215" algn="just" defTabSz="623888"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досягнути енергетичної безпеки шляхом раціонального використання ресурсів у побуті.</a:t>
            </a: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 defTabSz="623888">
              <a:lnSpc>
                <a:spcPct val="115000"/>
              </a:lnSpc>
              <a:spcAft>
                <a:spcPts val="0"/>
              </a:spcAft>
            </a:pPr>
            <a:endParaRPr lang="ru-RU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 defTabSz="623888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754" y="40931"/>
            <a:ext cx="872761" cy="8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766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28914"/>
            <a:ext cx="9144000" cy="9003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928914"/>
          </a:xfrm>
          <a:prstGeom prst="rect">
            <a:avLst/>
          </a:prstGeom>
          <a:solidFill>
            <a:srgbClr val="00863D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ПАСПОРТ ПРОЕКТУ</a:t>
            </a:r>
            <a:endParaRPr lang="uk-UA" alt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5143" y="1550839"/>
            <a:ext cx="885371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ЦІЛЬОВА ГРУПА: 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педагогічні працівники дошкільних навчальних закладів, діти старшого дошкільного віку, батьки.</a:t>
            </a:r>
          </a:p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uk-UA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uk-UA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ІНШІ ЗАЦІКАВЛЕНІ СТОРОНИ: 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студенти педагогічних спеціальностей, працівники підприємств-постачальників ЖКП, громадські організації екологічного спрямування.</a:t>
            </a:r>
          </a:p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uk-UA" sz="20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uk-UA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r>
              <a:rPr lang="uk-UA" sz="20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ТЕРМІН РЕАЛІЗАЦІЇ: </a:t>
            </a:r>
            <a:r>
              <a:rPr lang="uk-UA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uk-UA" sz="2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роект вводиться в освітню діяльність ДНЗ на постійній основі. Освітня проектна діяльність здійснюється щомісяця на протязі навчального року.</a:t>
            </a:r>
          </a:p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uk-UA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263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754" y="40931"/>
            <a:ext cx="872761" cy="8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25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28914"/>
            <a:ext cx="9144000" cy="9003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928914"/>
          </a:xfrm>
          <a:prstGeom prst="rect">
            <a:avLst/>
          </a:prstGeom>
          <a:solidFill>
            <a:srgbClr val="00863D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ДИДАКТИЧНЕ ТА ІГРОВЕ ЗАБЕЗПЕЧЕННЯ ПРОЕКТА</a:t>
            </a:r>
            <a:endParaRPr lang="uk-UA" alt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2993" y="1335314"/>
            <a:ext cx="2589440" cy="3079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111" y="4627106"/>
            <a:ext cx="3062514" cy="20774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79" t="10794" r="3515" b="9206"/>
          <a:stretch/>
        </p:blipFill>
        <p:spPr>
          <a:xfrm>
            <a:off x="3494995" y="4578168"/>
            <a:ext cx="2458232" cy="21263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69" b="9479"/>
          <a:stretch/>
        </p:blipFill>
        <p:spPr>
          <a:xfrm>
            <a:off x="6392911" y="4627106"/>
            <a:ext cx="2438400" cy="1973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110" y="1335315"/>
            <a:ext cx="2285775" cy="3079976"/>
          </a:xfrm>
          <a:prstGeom prst="rect">
            <a:avLst/>
          </a:prstGeom>
        </p:spPr>
      </p:pic>
      <p:pic>
        <p:nvPicPr>
          <p:cNvPr id="1026" name="Picture 2" descr="F:\Школа корисних звичок\Схеми\Життя тепла і електрик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06500" y="1308897"/>
            <a:ext cx="3339313" cy="3117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2754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28914"/>
            <a:ext cx="9144000" cy="90033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928914"/>
          </a:xfrm>
          <a:prstGeom prst="rect">
            <a:avLst/>
          </a:prstGeom>
          <a:solidFill>
            <a:srgbClr val="00863D"/>
          </a:solidFill>
          <a:ln>
            <a:solidFill>
              <a:srgbClr val="0086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ru-RU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ЩО ЗРОБЛЕНО</a:t>
            </a:r>
            <a:endParaRPr lang="uk-UA" altLang="ru-RU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35496" y="1196752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Підготовлено авторське дидактичне забезпечення проекту;</a:t>
            </a:r>
          </a:p>
          <a:p>
            <a:pPr algn="just"/>
            <a:endParaRPr lang="uk-U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Розпочато реалізацію проекту у п'яти дошкільних закладах міста Черкаси.</a:t>
            </a:r>
            <a:endParaRPr lang="ru-RU" sz="2000" dirty="0">
              <a:cs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44624"/>
            <a:ext cx="867529" cy="841973"/>
          </a:xfrm>
          <a:prstGeom prst="rect">
            <a:avLst/>
          </a:prstGeom>
        </p:spPr>
      </p:pic>
      <p:pic>
        <p:nvPicPr>
          <p:cNvPr id="2050" name="Picture 2" descr="F:\Школа корисних звичок\Фото\415B6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219" y="2670751"/>
            <a:ext cx="3006436" cy="1901249"/>
          </a:xfrm>
          <a:prstGeom prst="rect">
            <a:avLst/>
          </a:prstGeom>
          <a:noFill/>
        </p:spPr>
      </p:pic>
      <p:pic>
        <p:nvPicPr>
          <p:cNvPr id="2051" name="Picture 3" descr="C:\Users\HP\Desktop\28537084_2008466896088901_1212620328_n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27613" y="2552433"/>
            <a:ext cx="2973732" cy="2004769"/>
          </a:xfrm>
          <a:prstGeom prst="rect">
            <a:avLst/>
          </a:prstGeom>
          <a:noFill/>
        </p:spPr>
      </p:pic>
      <p:pic>
        <p:nvPicPr>
          <p:cNvPr id="9" name="Picture 4" descr="C:\Users\HP\Desktop\28643133_2008467459422178_828084668_o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7394" y="4417000"/>
            <a:ext cx="2942206" cy="1942236"/>
          </a:xfrm>
          <a:prstGeom prst="rect">
            <a:avLst/>
          </a:prstGeom>
          <a:noFill/>
        </p:spPr>
      </p:pic>
      <p:pic>
        <p:nvPicPr>
          <p:cNvPr id="2053" name="Picture 5" descr="F:\Школа корисних звичок\Фото\415B64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5562" y="4308763"/>
            <a:ext cx="3070514" cy="18980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3244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</TotalTime>
  <Words>300</Words>
  <Application>Microsoft Office PowerPoint</Application>
  <PresentationFormat>Экран (4:3)</PresentationFormat>
  <Paragraphs>64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78</cp:revision>
  <dcterms:created xsi:type="dcterms:W3CDTF">2017-06-05T12:18:21Z</dcterms:created>
  <dcterms:modified xsi:type="dcterms:W3CDTF">2018-03-22T16:45:40Z</dcterms:modified>
</cp:coreProperties>
</file>