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6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29075591728761"/>
          <c:y val="0"/>
          <c:w val="0.73828704477919138"/>
          <c:h val="1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5B5-4E85-B3D0-8E6954AF940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D5B5-4E85-B3D0-8E6954AF940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5B5-4E85-B3D0-8E6954AF940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D5B5-4E85-B3D0-8E6954AF940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D5B5-4E85-B3D0-8E6954AF940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5B5-4E85-B3D0-8E6954AF940C}"/>
              </c:ext>
            </c:extLst>
          </c:dPt>
          <c:dLbls>
            <c:dLbl>
              <c:idx val="0"/>
              <c:layout>
                <c:manualLayout>
                  <c:x val="-0.12161428920591225"/>
                  <c:y val="0.1506249264001418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20%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254267594581731E-2"/>
                      <c:h val="5.07881077998299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B5-4E85-B3D0-8E6954AF940C}"/>
                </c:ext>
              </c:extLst>
            </c:dLbl>
            <c:dLbl>
              <c:idx val="1"/>
              <c:layout>
                <c:manualLayout>
                  <c:x val="-0.26735994442800726"/>
                  <c:y val="2.08042265581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5-10%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B5-4E85-B3D0-8E6954AF940C}"/>
                </c:ext>
              </c:extLst>
            </c:dLbl>
            <c:dLbl>
              <c:idx val="2"/>
              <c:layout>
                <c:manualLayout>
                  <c:x val="-0.20742230765983258"/>
                  <c:y val="-0.317829473464278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5-10%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B5-4E85-B3D0-8E6954AF940C}"/>
                </c:ext>
              </c:extLst>
            </c:dLbl>
            <c:dLbl>
              <c:idx val="3"/>
              <c:layout>
                <c:manualLayout>
                  <c:x val="0.15462533928502509"/>
                  <c:y val="-0.327233432477231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5-10%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B5-4E85-B3D0-8E6954AF940C}"/>
                </c:ext>
              </c:extLst>
            </c:dLbl>
            <c:dLbl>
              <c:idx val="4"/>
              <c:layout>
                <c:manualLayout>
                  <c:x val="0.21437520210938651"/>
                  <c:y val="-0.1852942758573565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Не </a:t>
                    </a:r>
                    <a:r>
                      <a:rPr lang="ru-RU" sz="1400" b="1" dirty="0" err="1">
                        <a:solidFill>
                          <a:schemeClr val="bg1"/>
                        </a:solidFill>
                      </a:rPr>
                      <a:t>більше</a:t>
                    </a:r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 30%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B5-4E85-B3D0-8E6954AF940C}"/>
                </c:ext>
              </c:extLst>
            </c:dLbl>
            <c:dLbl>
              <c:idx val="5"/>
              <c:layout>
                <c:manualLayout>
                  <c:x val="0.14569329920115259"/>
                  <c:y val="0.1414701944199313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20-30%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B5-4E85-B3D0-8E6954AF9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заробітна плата працівників</c:v>
                </c:pt>
                <c:pt idx="1">
                  <c:v>комунальні витрати</c:v>
                </c:pt>
                <c:pt idx="2">
                  <c:v>бюджет на амортизацію та вдосконалення</c:v>
                </c:pt>
                <c:pt idx="3">
                  <c:v>витрати на маркетинг та ін</c:v>
                </c:pt>
                <c:pt idx="4">
                  <c:v>орендна плата</c:v>
                </c:pt>
                <c:pt idx="5">
                  <c:v>чистий прибуток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5-4E85-B3D0-8E6954AF940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8B2AC-6FF7-4B09-9103-3906074E5BC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B7B91-3533-416B-98EA-6979ECF23EC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800" dirty="0" smtClean="0"/>
            <a:t>● </a:t>
          </a:r>
          <a:r>
            <a:rPr lang="ru-RU" sz="2700" dirty="0" smtClean="0"/>
            <a:t>20% </a:t>
          </a:r>
          <a:r>
            <a:rPr lang="ru-RU" sz="2700" dirty="0" err="1" smtClean="0"/>
            <a:t>населення</a:t>
          </a:r>
          <a:r>
            <a:rPr lang="ru-RU" sz="2700" dirty="0" smtClean="0"/>
            <a:t> є </a:t>
          </a:r>
          <a:r>
            <a:rPr lang="ru-RU" sz="2700" dirty="0" err="1" smtClean="0"/>
            <a:t>потенційними</a:t>
          </a:r>
          <a:r>
            <a:rPr lang="ru-RU" sz="2700" dirty="0" smtClean="0"/>
            <a:t> </a:t>
          </a:r>
          <a:r>
            <a:rPr lang="ru-RU" sz="2700" dirty="0" err="1" smtClean="0"/>
            <a:t>користувачами</a:t>
          </a:r>
          <a:r>
            <a:rPr lang="ru-RU" sz="2700" dirty="0" smtClean="0"/>
            <a:t> спортивно-</a:t>
          </a:r>
          <a:r>
            <a:rPr lang="ru-RU" sz="2700" dirty="0" err="1" smtClean="0"/>
            <a:t>оздоровчих</a:t>
          </a:r>
          <a:r>
            <a:rPr lang="ru-RU" sz="2700" dirty="0" smtClean="0"/>
            <a:t> </a:t>
          </a:r>
          <a:r>
            <a:rPr lang="ru-RU" sz="2700" dirty="0" err="1" smtClean="0"/>
            <a:t>послуг</a:t>
          </a:r>
          <a:endParaRPr lang="ru-RU" sz="2700" dirty="0"/>
        </a:p>
      </dgm:t>
    </dgm:pt>
    <dgm:pt modelId="{98DAD5BA-BDD7-41F7-8072-688E04B2405D}" type="parTrans" cxnId="{BDD9D0CB-B0B7-48AB-9095-7F9C5D6BB700}">
      <dgm:prSet/>
      <dgm:spPr/>
      <dgm:t>
        <a:bodyPr/>
        <a:lstStyle/>
        <a:p>
          <a:endParaRPr lang="ru-RU"/>
        </a:p>
      </dgm:t>
    </dgm:pt>
    <dgm:pt modelId="{65864E3E-50E7-4A9A-89B2-AFB2DF4AEDA8}" type="sibTrans" cxnId="{BDD9D0CB-B0B7-48AB-9095-7F9C5D6BB70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9D168B53-085A-4F46-A038-50B2A67877A7}">
      <dgm:prSet phldrT="[Текст]" phldr="1"/>
      <dgm:spPr/>
      <dgm:t>
        <a:bodyPr/>
        <a:lstStyle/>
        <a:p>
          <a:endParaRPr lang="ru-RU" dirty="0"/>
        </a:p>
      </dgm:t>
    </dgm:pt>
    <dgm:pt modelId="{916B00FF-2FA3-416C-8C2E-0939DF64EEFB}" type="parTrans" cxnId="{A8E9C459-8F80-4606-A82C-E8CCCAC16709}">
      <dgm:prSet/>
      <dgm:spPr/>
      <dgm:t>
        <a:bodyPr/>
        <a:lstStyle/>
        <a:p>
          <a:endParaRPr lang="ru-RU"/>
        </a:p>
      </dgm:t>
    </dgm:pt>
    <dgm:pt modelId="{5DBC3537-D3AE-4F98-8677-BE53B57763C4}" type="sibTrans" cxnId="{A8E9C459-8F80-4606-A82C-E8CCCAC16709}">
      <dgm:prSet/>
      <dgm:spPr/>
      <dgm:t>
        <a:bodyPr/>
        <a:lstStyle/>
        <a:p>
          <a:endParaRPr lang="ru-RU"/>
        </a:p>
      </dgm:t>
    </dgm:pt>
    <dgm:pt modelId="{0B6E255D-6B9A-47F4-A990-A98A776EF559}">
      <dgm:prSet phldrT="[Текст]" phldr="1"/>
      <dgm:spPr/>
      <dgm:t>
        <a:bodyPr/>
        <a:lstStyle/>
        <a:p>
          <a:endParaRPr lang="ru-RU" dirty="0"/>
        </a:p>
      </dgm:t>
    </dgm:pt>
    <dgm:pt modelId="{0CC06FC5-11B2-4D5F-90F4-4DD8A47A9D37}" type="parTrans" cxnId="{83F5D062-37A1-4D2E-BA80-3A9D1ECB520B}">
      <dgm:prSet/>
      <dgm:spPr/>
      <dgm:t>
        <a:bodyPr/>
        <a:lstStyle/>
        <a:p>
          <a:endParaRPr lang="ru-RU"/>
        </a:p>
      </dgm:t>
    </dgm:pt>
    <dgm:pt modelId="{6A64827A-F3CD-424C-8FAF-EBAB2DC4D653}" type="sibTrans" cxnId="{83F5D062-37A1-4D2E-BA80-3A9D1ECB520B}">
      <dgm:prSet/>
      <dgm:spPr/>
      <dgm:t>
        <a:bodyPr/>
        <a:lstStyle/>
        <a:p>
          <a:endParaRPr lang="ru-RU"/>
        </a:p>
      </dgm:t>
    </dgm:pt>
    <dgm:pt modelId="{741451C2-6C3C-4802-B074-D5FA4FF9B67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● 5% </a:t>
          </a:r>
          <a:r>
            <a:rPr lang="ru-RU" sz="2800" dirty="0" err="1" smtClean="0">
              <a:solidFill>
                <a:schemeClr val="tx1"/>
              </a:solidFill>
            </a:rPr>
            <a:t>населення</a:t>
          </a:r>
          <a:r>
            <a:rPr lang="ru-RU" sz="2800" dirty="0" smtClean="0">
              <a:solidFill>
                <a:schemeClr val="tx1"/>
              </a:solidFill>
            </a:rPr>
            <a:t> є </a:t>
          </a:r>
          <a:r>
            <a:rPr lang="ru-RU" sz="2800" dirty="0" err="1" smtClean="0">
              <a:solidFill>
                <a:schemeClr val="tx1"/>
              </a:solidFill>
            </a:rPr>
            <a:t>користувачами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фітнес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центрів</a:t>
          </a:r>
          <a:r>
            <a:rPr lang="ru-RU" sz="2800" dirty="0" smtClean="0">
              <a:solidFill>
                <a:schemeClr val="tx1"/>
              </a:solidFill>
            </a:rPr>
            <a:t> силового </a:t>
          </a:r>
          <a:r>
            <a:rPr lang="ru-RU" sz="2800" dirty="0" err="1" smtClean="0">
              <a:solidFill>
                <a:schemeClr val="tx1"/>
              </a:solidFill>
            </a:rPr>
            <a:t>напрямку</a:t>
          </a:r>
          <a:endParaRPr lang="ru-RU" sz="2800" dirty="0">
            <a:solidFill>
              <a:schemeClr val="tx1"/>
            </a:solidFill>
          </a:endParaRPr>
        </a:p>
      </dgm:t>
    </dgm:pt>
    <dgm:pt modelId="{95576D4C-8F91-4BEB-8D6D-D366CEA94BA6}" type="parTrans" cxnId="{40534363-090E-4963-BC13-9FB5AF714754}">
      <dgm:prSet/>
      <dgm:spPr/>
      <dgm:t>
        <a:bodyPr/>
        <a:lstStyle/>
        <a:p>
          <a:endParaRPr lang="ru-RU"/>
        </a:p>
      </dgm:t>
    </dgm:pt>
    <dgm:pt modelId="{AE3F9F1E-3912-49E3-99F3-1D720CEE237F}" type="sibTrans" cxnId="{40534363-090E-4963-BC13-9FB5AF71475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CEB924AA-40EF-4051-96DE-ECF56B86DE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● </a:t>
          </a:r>
          <a:r>
            <a:rPr lang="ru-RU" sz="2400" dirty="0" err="1" smtClean="0">
              <a:solidFill>
                <a:schemeClr val="tx1"/>
              </a:solidFill>
            </a:rPr>
            <a:t>фітнес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індустрія</a:t>
          </a:r>
          <a:r>
            <a:rPr lang="ru-RU" sz="2400" dirty="0" smtClean="0">
              <a:solidFill>
                <a:schemeClr val="tx1"/>
              </a:solidFill>
            </a:rPr>
            <a:t> на </a:t>
          </a:r>
          <a:r>
            <a:rPr lang="ru-RU" sz="2400" dirty="0" err="1" smtClean="0">
              <a:solidFill>
                <a:schemeClr val="tx1"/>
              </a:solidFill>
            </a:rPr>
            <a:t>сьогодні</a:t>
          </a:r>
          <a:r>
            <a:rPr lang="ru-RU" sz="2400" dirty="0" smtClean="0">
              <a:solidFill>
                <a:schemeClr val="tx1"/>
              </a:solidFill>
            </a:rPr>
            <a:t> в </a:t>
          </a:r>
          <a:r>
            <a:rPr lang="ru-RU" sz="2400" dirty="0" err="1" smtClean="0">
              <a:solidFill>
                <a:schemeClr val="tx1"/>
              </a:solidFill>
            </a:rPr>
            <a:t>Україні</a:t>
          </a:r>
          <a:r>
            <a:rPr lang="ru-RU" sz="2400" dirty="0" smtClean="0">
              <a:solidFill>
                <a:schemeClr val="tx1"/>
              </a:solidFill>
            </a:rPr>
            <a:t> є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однією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із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найбільш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динамічно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розвиваючихся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галузей</a:t>
          </a:r>
          <a:endParaRPr lang="ru-RU" sz="2400" dirty="0">
            <a:solidFill>
              <a:schemeClr val="tx1"/>
            </a:solidFill>
          </a:endParaRPr>
        </a:p>
      </dgm:t>
    </dgm:pt>
    <dgm:pt modelId="{E9D55B9D-2332-4166-AA13-21EF2FC5A883}" type="parTrans" cxnId="{4C8603C3-E62B-4763-B0CB-3C1C333B7C26}">
      <dgm:prSet/>
      <dgm:spPr/>
      <dgm:t>
        <a:bodyPr/>
        <a:lstStyle/>
        <a:p>
          <a:endParaRPr lang="ru-RU"/>
        </a:p>
      </dgm:t>
    </dgm:pt>
    <dgm:pt modelId="{A2E79926-8D52-49FA-A2E6-1FCF73895C4A}" type="sibTrans" cxnId="{4C8603C3-E62B-4763-B0CB-3C1C333B7C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1B7D7BD-6E75-4D9B-94E6-DB65D9DDCC2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● </a:t>
          </a:r>
          <a:r>
            <a:rPr lang="ru-RU" dirty="0" err="1" smtClean="0"/>
            <a:t>середня</a:t>
          </a:r>
          <a:r>
            <a:rPr lang="ru-RU" dirty="0" smtClean="0"/>
            <a:t> </a:t>
          </a:r>
          <a:r>
            <a:rPr lang="ru-RU" dirty="0" err="1" smtClean="0"/>
            <a:t>ціна</a:t>
          </a:r>
          <a:r>
            <a:rPr lang="ru-RU" dirty="0" smtClean="0"/>
            <a:t> </a:t>
          </a:r>
          <a:r>
            <a:rPr lang="ru-RU" dirty="0" err="1" smtClean="0"/>
            <a:t>місячного</a:t>
          </a:r>
          <a:r>
            <a:rPr lang="ru-RU" dirty="0" smtClean="0"/>
            <a:t> абонементу по</a:t>
          </a:r>
          <a:r>
            <a:rPr lang="en-US" dirty="0" smtClean="0"/>
            <a:t> </a:t>
          </a:r>
          <a:r>
            <a:rPr lang="ru-RU" dirty="0" err="1" smtClean="0"/>
            <a:t>Україні</a:t>
          </a:r>
          <a:r>
            <a:rPr lang="ru-RU" dirty="0" smtClean="0"/>
            <a:t> 350-550 грн.</a:t>
          </a:r>
          <a:endParaRPr lang="ru-RU" dirty="0"/>
        </a:p>
      </dgm:t>
    </dgm:pt>
    <dgm:pt modelId="{3A06446C-38D6-4E4C-B122-685A235D2F52}" type="parTrans" cxnId="{718504EC-6433-4208-B9C8-0664977E322F}">
      <dgm:prSet/>
      <dgm:spPr/>
      <dgm:t>
        <a:bodyPr/>
        <a:lstStyle/>
        <a:p>
          <a:endParaRPr lang="ru-RU"/>
        </a:p>
      </dgm:t>
    </dgm:pt>
    <dgm:pt modelId="{27A23C09-3B50-444C-8C1C-C16A39AD2140}" type="sibTrans" cxnId="{718504EC-6433-4208-B9C8-0664977E322F}">
      <dgm:prSet/>
      <dgm:spPr/>
      <dgm:t>
        <a:bodyPr/>
        <a:lstStyle/>
        <a:p>
          <a:endParaRPr lang="ru-RU"/>
        </a:p>
      </dgm:t>
    </dgm:pt>
    <dgm:pt modelId="{6A867AC2-6D2A-4BDA-A51C-AC8FADCC5E8A}">
      <dgm:prSet/>
      <dgm:spPr/>
      <dgm:t>
        <a:bodyPr/>
        <a:lstStyle/>
        <a:p>
          <a:endParaRPr lang="ru-RU"/>
        </a:p>
      </dgm:t>
    </dgm:pt>
    <dgm:pt modelId="{504CA4AB-6991-4432-8FBD-A5508B107B1C}" type="parTrans" cxnId="{CD4B44DA-4354-442D-925C-3B87CF3D3365}">
      <dgm:prSet/>
      <dgm:spPr/>
      <dgm:t>
        <a:bodyPr/>
        <a:lstStyle/>
        <a:p>
          <a:endParaRPr lang="ru-RU"/>
        </a:p>
      </dgm:t>
    </dgm:pt>
    <dgm:pt modelId="{A7C5B7E0-8DD0-42EB-92F3-277859D5741F}" type="sibTrans" cxnId="{CD4B44DA-4354-442D-925C-3B87CF3D3365}">
      <dgm:prSet/>
      <dgm:spPr/>
      <dgm:t>
        <a:bodyPr/>
        <a:lstStyle/>
        <a:p>
          <a:endParaRPr lang="ru-RU"/>
        </a:p>
      </dgm:t>
    </dgm:pt>
    <dgm:pt modelId="{F048424E-88A5-4285-827E-32DF70152ED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● </a:t>
          </a:r>
          <a:r>
            <a:rPr lang="ru-RU" dirty="0" err="1" smtClean="0"/>
            <a:t>тільки</a:t>
          </a:r>
          <a:r>
            <a:rPr lang="ru-RU" dirty="0" smtClean="0"/>
            <a:t> в </a:t>
          </a:r>
          <a:r>
            <a:rPr lang="ru-RU" dirty="0" err="1" smtClean="0"/>
            <a:t>Києві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</a:t>
          </a:r>
          <a:r>
            <a:rPr lang="en-US" dirty="0" smtClean="0"/>
            <a:t>5</a:t>
          </a:r>
          <a:r>
            <a:rPr lang="ru-RU" dirty="0" smtClean="0"/>
            <a:t>00 </a:t>
          </a:r>
          <a:r>
            <a:rPr lang="ru-RU" dirty="0" err="1" smtClean="0"/>
            <a:t>фітнес</a:t>
          </a:r>
          <a:r>
            <a:rPr lang="ru-RU" dirty="0" smtClean="0"/>
            <a:t> </a:t>
          </a:r>
          <a:r>
            <a:rPr lang="ru-RU" dirty="0" err="1" smtClean="0"/>
            <a:t>центрів</a:t>
          </a:r>
          <a:r>
            <a:rPr lang="en-US" dirty="0" smtClean="0"/>
            <a:t> </a:t>
          </a:r>
          <a:r>
            <a:rPr lang="ru-RU" dirty="0" err="1" smtClean="0"/>
            <a:t>різного</a:t>
          </a:r>
          <a:r>
            <a:rPr lang="ru-RU" dirty="0" smtClean="0"/>
            <a:t> </a:t>
          </a:r>
          <a:r>
            <a:rPr lang="ru-RU" dirty="0" err="1" smtClean="0"/>
            <a:t>ґатунку</a:t>
          </a:r>
          <a:endParaRPr lang="ru-RU" dirty="0"/>
        </a:p>
      </dgm:t>
    </dgm:pt>
    <dgm:pt modelId="{DBF98C09-17E8-4B57-A06A-21750EF7B159}" type="sibTrans" cxnId="{9E05D6F5-73B3-4E93-9071-C6FBF3A28BD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DE43AAD-1482-405F-A60B-52048084404E}" type="parTrans" cxnId="{9E05D6F5-73B3-4E93-9071-C6FBF3A28BDE}">
      <dgm:prSet/>
      <dgm:spPr/>
      <dgm:t>
        <a:bodyPr/>
        <a:lstStyle/>
        <a:p>
          <a:endParaRPr lang="ru-RU"/>
        </a:p>
      </dgm:t>
    </dgm:pt>
    <dgm:pt modelId="{3592B27C-5C1B-4AB7-97F2-D1B0C9597882}">
      <dgm:prSet/>
      <dgm:spPr/>
      <dgm:t>
        <a:bodyPr/>
        <a:lstStyle/>
        <a:p>
          <a:endParaRPr lang="ru-RU"/>
        </a:p>
      </dgm:t>
    </dgm:pt>
    <dgm:pt modelId="{393D6A97-9322-4A6F-9341-C9C07EF10CD8}" type="parTrans" cxnId="{F5AE6DC6-2946-46F9-8E7F-0AED8104F7D7}">
      <dgm:prSet/>
      <dgm:spPr/>
      <dgm:t>
        <a:bodyPr/>
        <a:lstStyle/>
        <a:p>
          <a:endParaRPr lang="ru-RU"/>
        </a:p>
      </dgm:t>
    </dgm:pt>
    <dgm:pt modelId="{2FF08BDB-A3C1-4619-A703-5EE278F75126}" type="sibTrans" cxnId="{F5AE6DC6-2946-46F9-8E7F-0AED8104F7D7}">
      <dgm:prSet/>
      <dgm:spPr/>
      <dgm:t>
        <a:bodyPr/>
        <a:lstStyle/>
        <a:p>
          <a:endParaRPr lang="ru-RU"/>
        </a:p>
      </dgm:t>
    </dgm:pt>
    <dgm:pt modelId="{2A592BBB-0B92-4960-B17D-1D7153BE8E79}" type="pres">
      <dgm:prSet presAssocID="{FB98B2AC-6FF7-4B09-9103-3906074E5B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E1F58-10F8-4430-BF6A-C3DE304DC928}" type="pres">
      <dgm:prSet presAssocID="{FB98B2AC-6FF7-4B09-9103-3906074E5BC8}" presName="dummyMaxCanvas" presStyleCnt="0">
        <dgm:presLayoutVars/>
      </dgm:prSet>
      <dgm:spPr/>
    </dgm:pt>
    <dgm:pt modelId="{9A540374-0B97-4853-8F8C-6CDFA401B6C9}" type="pres">
      <dgm:prSet presAssocID="{FB98B2AC-6FF7-4B09-9103-3906074E5BC8}" presName="FiveNodes_1" presStyleLbl="node1" presStyleIdx="0" presStyleCnt="5" custScaleX="106877" custScaleY="98198" custLinFactNeighborX="3177" custLinFactNeighborY="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C894A-AA32-4813-AC9B-A5CD4AF4C785}" type="pres">
      <dgm:prSet presAssocID="{FB98B2AC-6FF7-4B09-9103-3906074E5BC8}" presName="FiveNodes_2" presStyleLbl="node1" presStyleIdx="1" presStyleCnt="5" custScaleX="98885" custLinFactNeighborX="-8440" custLinFactNeighborY="-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39C85-8D89-487C-A201-E196D20A09EF}" type="pres">
      <dgm:prSet presAssocID="{FB98B2AC-6FF7-4B09-9103-3906074E5BC8}" presName="FiveNodes_3" presStyleLbl="node1" presStyleIdx="2" presStyleCnt="5" custScaleX="107725" custLinFactNeighborX="-11252" custLinFactNeighborY="-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FFF9C-40C3-45D0-80D9-1A6D15BB439A}" type="pres">
      <dgm:prSet presAssocID="{FB98B2AC-6FF7-4B09-9103-3906074E5BC8}" presName="FiveNodes_4" presStyleLbl="node1" presStyleIdx="3" presStyleCnt="5" custLinFactNeighborX="-22651" custLinFactNeighborY="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16250-3D9B-4CEC-91F9-12734A4E7F2F}" type="pres">
      <dgm:prSet presAssocID="{FB98B2AC-6FF7-4B09-9103-3906074E5BC8}" presName="FiveNodes_5" presStyleLbl="node1" presStyleIdx="4" presStyleCnt="5" custScaleX="105885" custLinFactNeighborX="-27343" custLinFactNeighborY="8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C5FDF-2DAC-46A6-ADA5-7AE6D1C117B8}" type="pres">
      <dgm:prSet presAssocID="{FB98B2AC-6FF7-4B09-9103-3906074E5BC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C3310-64BD-4323-A39A-1F0049A7FF6C}" type="pres">
      <dgm:prSet presAssocID="{FB98B2AC-6FF7-4B09-9103-3906074E5BC8}" presName="FiveConn_2-3" presStyleLbl="fgAccFollowNode1" presStyleIdx="1" presStyleCnt="4" custLinFactNeighborX="-24834" custLinFactNeighborY="2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5E473-BC20-4BE7-A660-BDDD80935EAE}" type="pres">
      <dgm:prSet presAssocID="{FB98B2AC-6FF7-4B09-9103-3906074E5BC8}" presName="FiveConn_3-4" presStyleLbl="fgAccFollowNode1" presStyleIdx="2" presStyleCnt="4" custLinFactX="-61964" custLinFactNeighborX="-100000" custLinFactNeighborY="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5FAE5-588F-4B1C-AE01-9D7BD1D31AE5}" type="pres">
      <dgm:prSet presAssocID="{FB98B2AC-6FF7-4B09-9103-3906074E5BC8}" presName="FiveConn_4-5" presStyleLbl="fgAccFollowNode1" presStyleIdx="3" presStyleCnt="4" custLinFactX="-93186" custLinFactNeighborX="-100000" custLinFactNeighborY="-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1B52B-1F97-4A2A-A5C6-24580631FEDA}" type="pres">
      <dgm:prSet presAssocID="{FB98B2AC-6FF7-4B09-9103-3906074E5B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5276-CBE8-4647-B5A3-8DE5348920B4}" type="pres">
      <dgm:prSet presAssocID="{FB98B2AC-6FF7-4B09-9103-3906074E5B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71D83-8A1F-4123-8326-76D8D4D85793}" type="pres">
      <dgm:prSet presAssocID="{FB98B2AC-6FF7-4B09-9103-3906074E5B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FF503-24BB-408D-9263-80F4D000259E}" type="pres">
      <dgm:prSet presAssocID="{FB98B2AC-6FF7-4B09-9103-3906074E5B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5BE0-EE27-40B2-A0E6-57C469985D5D}" type="pres">
      <dgm:prSet presAssocID="{FB98B2AC-6FF7-4B09-9103-3906074E5B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7730E-7EB4-4F6D-B00D-5DC660A32D86}" type="presOf" srcId="{AE3F9F1E-3912-49E3-99F3-1D720CEE237F}" destId="{D70C3310-64BD-4323-A39A-1F0049A7FF6C}" srcOrd="0" destOrd="0" presId="urn:microsoft.com/office/officeart/2005/8/layout/vProcess5"/>
    <dgm:cxn modelId="{40534363-090E-4963-BC13-9FB5AF714754}" srcId="{FB98B2AC-6FF7-4B09-9103-3906074E5BC8}" destId="{741451C2-6C3C-4802-B074-D5FA4FF9B672}" srcOrd="1" destOrd="0" parTransId="{95576D4C-8F91-4BEB-8D6D-D366CEA94BA6}" sibTransId="{AE3F9F1E-3912-49E3-99F3-1D720CEE237F}"/>
    <dgm:cxn modelId="{83F5D062-37A1-4D2E-BA80-3A9D1ECB520B}" srcId="{FB98B2AC-6FF7-4B09-9103-3906074E5BC8}" destId="{0B6E255D-6B9A-47F4-A990-A98A776EF559}" srcOrd="8" destOrd="0" parTransId="{0CC06FC5-11B2-4D5F-90F4-4DD8A47A9D37}" sibTransId="{6A64827A-F3CD-424C-8FAF-EBAB2DC4D653}"/>
    <dgm:cxn modelId="{BDD9D0CB-B0B7-48AB-9095-7F9C5D6BB700}" srcId="{FB98B2AC-6FF7-4B09-9103-3906074E5BC8}" destId="{F5AB7B91-3533-416B-98EA-6979ECF23ECC}" srcOrd="0" destOrd="0" parTransId="{98DAD5BA-BDD7-41F7-8072-688E04B2405D}" sibTransId="{65864E3E-50E7-4A9A-89B2-AFB2DF4AEDA8}"/>
    <dgm:cxn modelId="{F5AE6DC6-2946-46F9-8E7F-0AED8104F7D7}" srcId="{FB98B2AC-6FF7-4B09-9103-3906074E5BC8}" destId="{3592B27C-5C1B-4AB7-97F2-D1B0C9597882}" srcOrd="5" destOrd="0" parTransId="{393D6A97-9322-4A6F-9341-C9C07EF10CD8}" sibTransId="{2FF08BDB-A3C1-4619-A703-5EE278F75126}"/>
    <dgm:cxn modelId="{D3E83A6F-3B29-4CF9-86F7-795069D42C16}" type="presOf" srcId="{F048424E-88A5-4285-827E-32DF70152ED3}" destId="{521FFF9C-40C3-45D0-80D9-1A6D15BB439A}" srcOrd="0" destOrd="0" presId="urn:microsoft.com/office/officeart/2005/8/layout/vProcess5"/>
    <dgm:cxn modelId="{523A23F7-1386-4FB0-8861-28F91E7F425E}" type="presOf" srcId="{81B7D7BD-6E75-4D9B-94E6-DB65D9DDCC25}" destId="{1FDB5BE0-EE27-40B2-A0E6-57C469985D5D}" srcOrd="1" destOrd="0" presId="urn:microsoft.com/office/officeart/2005/8/layout/vProcess5"/>
    <dgm:cxn modelId="{B14FC021-A6EE-453B-BE39-894C036937E6}" type="presOf" srcId="{741451C2-6C3C-4802-B074-D5FA4FF9B672}" destId="{70EC894A-AA32-4813-AC9B-A5CD4AF4C785}" srcOrd="0" destOrd="0" presId="urn:microsoft.com/office/officeart/2005/8/layout/vProcess5"/>
    <dgm:cxn modelId="{18B87E42-4BCA-4900-9587-30B52BFEACC4}" type="presOf" srcId="{CEB924AA-40EF-4051-96DE-ECF56B86DE04}" destId="{74171D83-8A1F-4123-8326-76D8D4D85793}" srcOrd="1" destOrd="0" presId="urn:microsoft.com/office/officeart/2005/8/layout/vProcess5"/>
    <dgm:cxn modelId="{A8E9C459-8F80-4606-A82C-E8CCCAC16709}" srcId="{FB98B2AC-6FF7-4B09-9103-3906074E5BC8}" destId="{9D168B53-085A-4F46-A038-50B2A67877A7}" srcOrd="7" destOrd="0" parTransId="{916B00FF-2FA3-416C-8C2E-0939DF64EEFB}" sibTransId="{5DBC3537-D3AE-4F98-8677-BE53B57763C4}"/>
    <dgm:cxn modelId="{5FF8A5A1-652A-4202-ABCB-3C3E773456BB}" type="presOf" srcId="{F5AB7B91-3533-416B-98EA-6979ECF23ECC}" destId="{B281B52B-1F97-4A2A-A5C6-24580631FEDA}" srcOrd="1" destOrd="0" presId="urn:microsoft.com/office/officeart/2005/8/layout/vProcess5"/>
    <dgm:cxn modelId="{B43B9C76-3365-4533-95B0-3664063080B1}" type="presOf" srcId="{81B7D7BD-6E75-4D9B-94E6-DB65D9DDCC25}" destId="{2EE16250-3D9B-4CEC-91F9-12734A4E7F2F}" srcOrd="0" destOrd="0" presId="urn:microsoft.com/office/officeart/2005/8/layout/vProcess5"/>
    <dgm:cxn modelId="{304983FB-2261-452F-9E14-3FA326B30272}" type="presOf" srcId="{65864E3E-50E7-4A9A-89B2-AFB2DF4AEDA8}" destId="{535C5FDF-2DAC-46A6-ADA5-7AE6D1C117B8}" srcOrd="0" destOrd="0" presId="urn:microsoft.com/office/officeart/2005/8/layout/vProcess5"/>
    <dgm:cxn modelId="{718504EC-6433-4208-B9C8-0664977E322F}" srcId="{FB98B2AC-6FF7-4B09-9103-3906074E5BC8}" destId="{81B7D7BD-6E75-4D9B-94E6-DB65D9DDCC25}" srcOrd="4" destOrd="0" parTransId="{3A06446C-38D6-4E4C-B122-685A235D2F52}" sibTransId="{27A23C09-3B50-444C-8C1C-C16A39AD2140}"/>
    <dgm:cxn modelId="{415EC283-8E6E-4B54-9569-75840C3F5848}" type="presOf" srcId="{741451C2-6C3C-4802-B074-D5FA4FF9B672}" destId="{ECE95276-CBE8-4647-B5A3-8DE5348920B4}" srcOrd="1" destOrd="0" presId="urn:microsoft.com/office/officeart/2005/8/layout/vProcess5"/>
    <dgm:cxn modelId="{DEEBFDD3-0EB4-49AC-9307-E63A9FEF8551}" type="presOf" srcId="{FB98B2AC-6FF7-4B09-9103-3906074E5BC8}" destId="{2A592BBB-0B92-4960-B17D-1D7153BE8E79}" srcOrd="0" destOrd="0" presId="urn:microsoft.com/office/officeart/2005/8/layout/vProcess5"/>
    <dgm:cxn modelId="{FD146545-F1E5-4685-9C7D-A46367D6FC47}" type="presOf" srcId="{A2E79926-8D52-49FA-A2E6-1FCF73895C4A}" destId="{DF55E473-BC20-4BE7-A660-BDDD80935EAE}" srcOrd="0" destOrd="0" presId="urn:microsoft.com/office/officeart/2005/8/layout/vProcess5"/>
    <dgm:cxn modelId="{4C8603C3-E62B-4763-B0CB-3C1C333B7C26}" srcId="{FB98B2AC-6FF7-4B09-9103-3906074E5BC8}" destId="{CEB924AA-40EF-4051-96DE-ECF56B86DE04}" srcOrd="2" destOrd="0" parTransId="{E9D55B9D-2332-4166-AA13-21EF2FC5A883}" sibTransId="{A2E79926-8D52-49FA-A2E6-1FCF73895C4A}"/>
    <dgm:cxn modelId="{CD4B44DA-4354-442D-925C-3B87CF3D3365}" srcId="{FB98B2AC-6FF7-4B09-9103-3906074E5BC8}" destId="{6A867AC2-6D2A-4BDA-A51C-AC8FADCC5E8A}" srcOrd="6" destOrd="0" parTransId="{504CA4AB-6991-4432-8FBD-A5508B107B1C}" sibTransId="{A7C5B7E0-8DD0-42EB-92F3-277859D5741F}"/>
    <dgm:cxn modelId="{ACDA06CE-259C-4EAD-A8D7-70F37B5DE519}" type="presOf" srcId="{F048424E-88A5-4285-827E-32DF70152ED3}" destId="{50DFF503-24BB-408D-9263-80F4D000259E}" srcOrd="1" destOrd="0" presId="urn:microsoft.com/office/officeart/2005/8/layout/vProcess5"/>
    <dgm:cxn modelId="{9E05D6F5-73B3-4E93-9071-C6FBF3A28BDE}" srcId="{FB98B2AC-6FF7-4B09-9103-3906074E5BC8}" destId="{F048424E-88A5-4285-827E-32DF70152ED3}" srcOrd="3" destOrd="0" parTransId="{FDE43AAD-1482-405F-A60B-52048084404E}" sibTransId="{DBF98C09-17E8-4B57-A06A-21750EF7B159}"/>
    <dgm:cxn modelId="{4E9BC0FE-FAD2-4BD8-B934-6D8CCB0AB11A}" type="presOf" srcId="{DBF98C09-17E8-4B57-A06A-21750EF7B159}" destId="{2575FAE5-588F-4B1C-AE01-9D7BD1D31AE5}" srcOrd="0" destOrd="0" presId="urn:microsoft.com/office/officeart/2005/8/layout/vProcess5"/>
    <dgm:cxn modelId="{5E9D83D1-C061-4C1E-A69C-F2B6C32CF14F}" type="presOf" srcId="{F5AB7B91-3533-416B-98EA-6979ECF23ECC}" destId="{9A540374-0B97-4853-8F8C-6CDFA401B6C9}" srcOrd="0" destOrd="0" presId="urn:microsoft.com/office/officeart/2005/8/layout/vProcess5"/>
    <dgm:cxn modelId="{2357E8B3-8795-4D07-AC27-4E34C07497DC}" type="presOf" srcId="{CEB924AA-40EF-4051-96DE-ECF56B86DE04}" destId="{19D39C85-8D89-487C-A201-E196D20A09EF}" srcOrd="0" destOrd="0" presId="urn:microsoft.com/office/officeart/2005/8/layout/vProcess5"/>
    <dgm:cxn modelId="{E6F255DD-BBC2-4F14-B6E3-98081AEB21CB}" type="presParOf" srcId="{2A592BBB-0B92-4960-B17D-1D7153BE8E79}" destId="{4C6E1F58-10F8-4430-BF6A-C3DE304DC928}" srcOrd="0" destOrd="0" presId="urn:microsoft.com/office/officeart/2005/8/layout/vProcess5"/>
    <dgm:cxn modelId="{956C47E0-F56A-47B4-A733-9D7CACCAC2E4}" type="presParOf" srcId="{2A592BBB-0B92-4960-B17D-1D7153BE8E79}" destId="{9A540374-0B97-4853-8F8C-6CDFA401B6C9}" srcOrd="1" destOrd="0" presId="urn:microsoft.com/office/officeart/2005/8/layout/vProcess5"/>
    <dgm:cxn modelId="{AD846A07-FCBC-4C2E-9F8C-18879C4B499D}" type="presParOf" srcId="{2A592BBB-0B92-4960-B17D-1D7153BE8E79}" destId="{70EC894A-AA32-4813-AC9B-A5CD4AF4C785}" srcOrd="2" destOrd="0" presId="urn:microsoft.com/office/officeart/2005/8/layout/vProcess5"/>
    <dgm:cxn modelId="{51F9C18C-7FFF-4E0C-838E-5C954CFA6A56}" type="presParOf" srcId="{2A592BBB-0B92-4960-B17D-1D7153BE8E79}" destId="{19D39C85-8D89-487C-A201-E196D20A09EF}" srcOrd="3" destOrd="0" presId="urn:microsoft.com/office/officeart/2005/8/layout/vProcess5"/>
    <dgm:cxn modelId="{C050713E-5E5E-4308-824A-FB30606D0B6A}" type="presParOf" srcId="{2A592BBB-0B92-4960-B17D-1D7153BE8E79}" destId="{521FFF9C-40C3-45D0-80D9-1A6D15BB439A}" srcOrd="4" destOrd="0" presId="urn:microsoft.com/office/officeart/2005/8/layout/vProcess5"/>
    <dgm:cxn modelId="{94642960-6359-4974-9738-B81AE4BF7068}" type="presParOf" srcId="{2A592BBB-0B92-4960-B17D-1D7153BE8E79}" destId="{2EE16250-3D9B-4CEC-91F9-12734A4E7F2F}" srcOrd="5" destOrd="0" presId="urn:microsoft.com/office/officeart/2005/8/layout/vProcess5"/>
    <dgm:cxn modelId="{24A3E1F8-81AB-4400-965D-1E23E63A61E1}" type="presParOf" srcId="{2A592BBB-0B92-4960-B17D-1D7153BE8E79}" destId="{535C5FDF-2DAC-46A6-ADA5-7AE6D1C117B8}" srcOrd="6" destOrd="0" presId="urn:microsoft.com/office/officeart/2005/8/layout/vProcess5"/>
    <dgm:cxn modelId="{C3DB0911-D26B-495E-AE05-840D8ED5E236}" type="presParOf" srcId="{2A592BBB-0B92-4960-B17D-1D7153BE8E79}" destId="{D70C3310-64BD-4323-A39A-1F0049A7FF6C}" srcOrd="7" destOrd="0" presId="urn:microsoft.com/office/officeart/2005/8/layout/vProcess5"/>
    <dgm:cxn modelId="{09BAC115-A8D7-41B0-9E3E-BFF633D82BCA}" type="presParOf" srcId="{2A592BBB-0B92-4960-B17D-1D7153BE8E79}" destId="{DF55E473-BC20-4BE7-A660-BDDD80935EAE}" srcOrd="8" destOrd="0" presId="urn:microsoft.com/office/officeart/2005/8/layout/vProcess5"/>
    <dgm:cxn modelId="{B83365FA-CC82-4A2C-9DD7-E9F7374F619B}" type="presParOf" srcId="{2A592BBB-0B92-4960-B17D-1D7153BE8E79}" destId="{2575FAE5-588F-4B1C-AE01-9D7BD1D31AE5}" srcOrd="9" destOrd="0" presId="urn:microsoft.com/office/officeart/2005/8/layout/vProcess5"/>
    <dgm:cxn modelId="{B9536511-7820-4DE0-B89E-A99F20D5781B}" type="presParOf" srcId="{2A592BBB-0B92-4960-B17D-1D7153BE8E79}" destId="{B281B52B-1F97-4A2A-A5C6-24580631FEDA}" srcOrd="10" destOrd="0" presId="urn:microsoft.com/office/officeart/2005/8/layout/vProcess5"/>
    <dgm:cxn modelId="{504D320C-E4C8-4539-8A9F-B54B10B4B490}" type="presParOf" srcId="{2A592BBB-0B92-4960-B17D-1D7153BE8E79}" destId="{ECE95276-CBE8-4647-B5A3-8DE5348920B4}" srcOrd="11" destOrd="0" presId="urn:microsoft.com/office/officeart/2005/8/layout/vProcess5"/>
    <dgm:cxn modelId="{16539603-8191-4668-94CD-D4EE8419A0B1}" type="presParOf" srcId="{2A592BBB-0B92-4960-B17D-1D7153BE8E79}" destId="{74171D83-8A1F-4123-8326-76D8D4D85793}" srcOrd="12" destOrd="0" presId="urn:microsoft.com/office/officeart/2005/8/layout/vProcess5"/>
    <dgm:cxn modelId="{A457693E-24CA-4D16-AE80-A36DB75A3C3E}" type="presParOf" srcId="{2A592BBB-0B92-4960-B17D-1D7153BE8E79}" destId="{50DFF503-24BB-408D-9263-80F4D000259E}" srcOrd="13" destOrd="0" presId="urn:microsoft.com/office/officeart/2005/8/layout/vProcess5"/>
    <dgm:cxn modelId="{252A7DC7-330F-463C-AAAC-CF922AB279B3}" type="presParOf" srcId="{2A592BBB-0B92-4960-B17D-1D7153BE8E79}" destId="{1FDB5BE0-EE27-40B2-A0E6-57C469985D5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60F6A-4A83-4716-8186-CF54A63B66A8}" type="doc">
      <dgm:prSet loTypeId="urn:microsoft.com/office/officeart/2005/8/layout/cycle4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DBEB57-DCC2-430A-871A-9D08E5A95668}">
      <dgm:prSet phldrT="[Текст]" custT="1"/>
      <dgm:spPr/>
      <dgm:t>
        <a:bodyPr/>
        <a:lstStyle/>
        <a:p>
          <a:pPr algn="ctr"/>
          <a:r>
            <a:rPr lang="ru-RU" sz="2000" b="1" dirty="0" smtClean="0"/>
            <a:t> </a:t>
          </a:r>
          <a:r>
            <a:rPr lang="ru-RU" sz="2000" b="1" dirty="0" err="1" smtClean="0"/>
            <a:t>працевлаштування</a:t>
          </a:r>
          <a:r>
            <a:rPr lang="ru-RU" sz="2000" b="1" dirty="0" smtClean="0"/>
            <a:t> на </a:t>
          </a:r>
          <a:r>
            <a:rPr lang="ru-RU" sz="2000" b="1" dirty="0" err="1" smtClean="0"/>
            <a:t>гідну</a:t>
          </a:r>
          <a:r>
            <a:rPr lang="ru-RU" sz="2000" b="1" dirty="0" smtClean="0"/>
            <a:t> </a:t>
          </a:r>
          <a:r>
            <a:rPr lang="ru-RU" sz="2000" b="1" dirty="0" err="1" smtClean="0"/>
            <a:t>заробітну</a:t>
          </a:r>
          <a:r>
            <a:rPr lang="ru-RU" sz="2000" b="1" dirty="0" smtClean="0"/>
            <a:t> плату </a:t>
          </a:r>
          <a:r>
            <a:rPr lang="ru-RU" sz="2000" b="1" dirty="0" err="1" smtClean="0"/>
            <a:t>спортсменів</a:t>
          </a:r>
          <a:r>
            <a:rPr lang="ru-RU" sz="2000" b="1" dirty="0" smtClean="0"/>
            <a:t> та </a:t>
          </a:r>
          <a:r>
            <a:rPr lang="ru-RU" sz="2000" b="1" dirty="0" err="1" smtClean="0"/>
            <a:t>спеціалістів</a:t>
          </a:r>
          <a:r>
            <a:rPr lang="ru-RU" sz="2000" b="1" dirty="0" smtClean="0"/>
            <a:t> </a:t>
          </a:r>
          <a:r>
            <a:rPr lang="ru-RU" sz="2000" b="1" dirty="0" err="1" smtClean="0"/>
            <a:t>силових</a:t>
          </a:r>
          <a:r>
            <a:rPr lang="ru-RU" sz="2000" b="1" dirty="0" smtClean="0"/>
            <a:t> </a:t>
          </a:r>
          <a:r>
            <a:rPr lang="ru-RU" sz="2000" b="1" dirty="0" err="1" smtClean="0"/>
            <a:t>видів</a:t>
          </a:r>
          <a:r>
            <a:rPr lang="ru-RU" sz="2000" b="1" dirty="0" smtClean="0"/>
            <a:t> спорту (особливо в </a:t>
          </a:r>
          <a:r>
            <a:rPr lang="ru-RU" sz="2000" b="1" dirty="0" err="1" smtClean="0"/>
            <a:t>регіонах</a:t>
          </a:r>
          <a:r>
            <a:rPr lang="ru-RU" sz="2000" b="1" dirty="0" smtClean="0"/>
            <a:t>)</a:t>
          </a:r>
          <a:endParaRPr lang="ru-RU" sz="2000" b="1" dirty="0"/>
        </a:p>
      </dgm:t>
    </dgm:pt>
    <dgm:pt modelId="{6FD8AECD-0166-4A9C-95E5-AE003BE29AA1}" type="parTrans" cxnId="{8803DF7F-C1A9-457C-B1DC-8F91CCD41C41}">
      <dgm:prSet/>
      <dgm:spPr/>
      <dgm:t>
        <a:bodyPr/>
        <a:lstStyle/>
        <a:p>
          <a:endParaRPr lang="ru-RU"/>
        </a:p>
      </dgm:t>
    </dgm:pt>
    <dgm:pt modelId="{05DE558D-9AD2-4F00-B3B2-CA78C16827C9}" type="sibTrans" cxnId="{8803DF7F-C1A9-457C-B1DC-8F91CCD41C41}">
      <dgm:prSet/>
      <dgm:spPr/>
      <dgm:t>
        <a:bodyPr/>
        <a:lstStyle/>
        <a:p>
          <a:endParaRPr lang="ru-RU"/>
        </a:p>
      </dgm:t>
    </dgm:pt>
    <dgm:pt modelId="{C5C06262-D5CF-4A1C-8C75-A28C8DFD9C8F}">
      <dgm:prSet phldrT="[Текст]" phldr="1"/>
      <dgm:spPr/>
      <dgm:t>
        <a:bodyPr/>
        <a:lstStyle/>
        <a:p>
          <a:endParaRPr lang="ru-RU"/>
        </a:p>
      </dgm:t>
    </dgm:pt>
    <dgm:pt modelId="{1DD38C3D-9270-45FC-BD51-948C24D562FE}" type="parTrans" cxnId="{2DB4E591-1C34-4E0A-B06C-A3789F82A9F7}">
      <dgm:prSet/>
      <dgm:spPr/>
      <dgm:t>
        <a:bodyPr/>
        <a:lstStyle/>
        <a:p>
          <a:endParaRPr lang="ru-RU"/>
        </a:p>
      </dgm:t>
    </dgm:pt>
    <dgm:pt modelId="{EC3FD379-168F-4E04-857D-B0CEE93346CF}" type="sibTrans" cxnId="{2DB4E591-1C34-4E0A-B06C-A3789F82A9F7}">
      <dgm:prSet/>
      <dgm:spPr/>
      <dgm:t>
        <a:bodyPr/>
        <a:lstStyle/>
        <a:p>
          <a:endParaRPr lang="ru-RU"/>
        </a:p>
      </dgm:t>
    </dgm:pt>
    <dgm:pt modelId="{3DBE2802-0D65-4572-ADA4-4584AF7304D8}">
      <dgm:prSet phldrT="[Текст]" phldr="1"/>
      <dgm:spPr/>
      <dgm:t>
        <a:bodyPr/>
        <a:lstStyle/>
        <a:p>
          <a:endParaRPr lang="ru-RU"/>
        </a:p>
      </dgm:t>
    </dgm:pt>
    <dgm:pt modelId="{B7F0469D-423E-44A2-91BE-C8E2327C1EF1}" type="parTrans" cxnId="{B373FAD5-D758-481F-ACC1-57A68AB00B80}">
      <dgm:prSet/>
      <dgm:spPr/>
      <dgm:t>
        <a:bodyPr/>
        <a:lstStyle/>
        <a:p>
          <a:endParaRPr lang="ru-RU"/>
        </a:p>
      </dgm:t>
    </dgm:pt>
    <dgm:pt modelId="{C8092B49-8856-40AD-96C4-18144C098229}" type="sibTrans" cxnId="{B373FAD5-D758-481F-ACC1-57A68AB00B80}">
      <dgm:prSet/>
      <dgm:spPr/>
      <dgm:t>
        <a:bodyPr/>
        <a:lstStyle/>
        <a:p>
          <a:endParaRPr lang="ru-RU"/>
        </a:p>
      </dgm:t>
    </dgm:pt>
    <dgm:pt modelId="{1C9D819B-6514-4533-A37D-930B5FDE1153}">
      <dgm:prSet phldrT="[Текст]" phldr="1"/>
      <dgm:spPr/>
      <dgm:t>
        <a:bodyPr/>
        <a:lstStyle/>
        <a:p>
          <a:endParaRPr lang="ru-RU"/>
        </a:p>
      </dgm:t>
    </dgm:pt>
    <dgm:pt modelId="{6FBF7C7A-E51D-4AC8-A11E-F1CF1DE44DA0}" type="parTrans" cxnId="{2E5BE133-01F7-4C99-9FD3-38035C05E7BD}">
      <dgm:prSet/>
      <dgm:spPr/>
      <dgm:t>
        <a:bodyPr/>
        <a:lstStyle/>
        <a:p>
          <a:endParaRPr lang="ru-RU"/>
        </a:p>
      </dgm:t>
    </dgm:pt>
    <dgm:pt modelId="{242E6007-E36C-4DF9-AB74-57364291DCA2}" type="sibTrans" cxnId="{2E5BE133-01F7-4C99-9FD3-38035C05E7BD}">
      <dgm:prSet/>
      <dgm:spPr/>
      <dgm:t>
        <a:bodyPr/>
        <a:lstStyle/>
        <a:p>
          <a:endParaRPr lang="ru-RU"/>
        </a:p>
      </dgm:t>
    </dgm:pt>
    <dgm:pt modelId="{FBD9D161-280D-4E66-BFD0-2A2A480843C2}">
      <dgm:prSet custT="1"/>
      <dgm:spPr/>
      <dgm:t>
        <a:bodyPr/>
        <a:lstStyle/>
        <a:p>
          <a:pPr algn="l"/>
          <a:r>
            <a:rPr lang="ru-RU" sz="2000" b="1" dirty="0" err="1" smtClean="0"/>
            <a:t>залучити</a:t>
          </a:r>
          <a:r>
            <a:rPr lang="ru-RU" sz="2000" b="1" dirty="0" smtClean="0"/>
            <a:t> </a:t>
          </a:r>
          <a:r>
            <a:rPr lang="ru-RU" sz="2000" b="1" dirty="0" err="1" smtClean="0"/>
            <a:t>суттєве</a:t>
          </a:r>
          <a:r>
            <a:rPr lang="ru-RU" sz="2000" b="1" dirty="0" smtClean="0"/>
            <a:t> </a:t>
          </a:r>
          <a:r>
            <a:rPr lang="ru-RU" sz="2000" b="1" dirty="0" err="1" smtClean="0"/>
            <a:t>додаткове</a:t>
          </a:r>
          <a:r>
            <a:rPr lang="ru-RU" sz="2000" b="1" dirty="0" smtClean="0"/>
            <a:t> </a:t>
          </a:r>
          <a:r>
            <a:rPr lang="ru-RU" sz="2000" b="1" dirty="0" err="1" smtClean="0"/>
            <a:t>фінансування</a:t>
          </a:r>
          <a:r>
            <a:rPr lang="ru-RU" sz="2000" b="1" dirty="0" smtClean="0"/>
            <a:t> </a:t>
          </a:r>
          <a:r>
            <a:rPr lang="ru-RU" sz="2000" b="1" dirty="0" err="1" smtClean="0"/>
            <a:t>силових</a:t>
          </a:r>
          <a:r>
            <a:rPr lang="ru-RU" sz="2000" b="1" dirty="0" smtClean="0"/>
            <a:t> </a:t>
          </a:r>
          <a:r>
            <a:rPr lang="ru-RU" sz="2000" b="1" dirty="0" err="1" smtClean="0"/>
            <a:t>федерацій</a:t>
          </a:r>
          <a:r>
            <a:rPr lang="ru-RU" sz="2000" b="1" dirty="0" smtClean="0"/>
            <a:t> для </a:t>
          </a:r>
          <a:r>
            <a:rPr lang="ru-RU" sz="2000" b="1" dirty="0" err="1" smtClean="0"/>
            <a:t>збільшення</a:t>
          </a:r>
          <a:r>
            <a:rPr lang="ru-RU" sz="2000" b="1" dirty="0" smtClean="0"/>
            <a:t> </a:t>
          </a:r>
          <a:r>
            <a:rPr lang="ru-RU" sz="2000" b="1" dirty="0" err="1" smtClean="0"/>
            <a:t>кількості</a:t>
          </a:r>
          <a:r>
            <a:rPr lang="ru-RU" sz="2000" b="1" dirty="0" smtClean="0"/>
            <a:t> та </a:t>
          </a:r>
          <a:r>
            <a:rPr lang="ru-RU" sz="2000" b="1" dirty="0" err="1" smtClean="0"/>
            <a:t>поліпшення</a:t>
          </a:r>
          <a:r>
            <a:rPr lang="ru-RU" sz="2000" b="1" dirty="0" smtClean="0"/>
            <a:t> </a:t>
          </a:r>
          <a:r>
            <a:rPr lang="ru-RU" sz="2000" b="1" dirty="0" err="1" smtClean="0"/>
            <a:t>рівня</a:t>
          </a:r>
          <a:r>
            <a:rPr lang="ru-RU" sz="2000" b="1" dirty="0" smtClean="0"/>
            <a:t> </a:t>
          </a:r>
          <a:r>
            <a:rPr lang="ru-RU" sz="2000" b="1" dirty="0" err="1" smtClean="0"/>
            <a:t>змагань</a:t>
          </a:r>
          <a:endParaRPr lang="ru-RU" sz="2000" b="1" dirty="0"/>
        </a:p>
      </dgm:t>
    </dgm:pt>
    <dgm:pt modelId="{185948A3-CAC6-4BD5-A736-EFAECCD2024A}" type="parTrans" cxnId="{C0782553-2D85-4E08-A8F6-95C8185AC2FE}">
      <dgm:prSet/>
      <dgm:spPr/>
      <dgm:t>
        <a:bodyPr/>
        <a:lstStyle/>
        <a:p>
          <a:endParaRPr lang="ru-RU"/>
        </a:p>
      </dgm:t>
    </dgm:pt>
    <dgm:pt modelId="{7E5E3574-B6A4-4082-B021-3A071A9357C1}" type="sibTrans" cxnId="{C0782553-2D85-4E08-A8F6-95C8185AC2FE}">
      <dgm:prSet/>
      <dgm:spPr/>
      <dgm:t>
        <a:bodyPr/>
        <a:lstStyle/>
        <a:p>
          <a:endParaRPr lang="ru-RU"/>
        </a:p>
      </dgm:t>
    </dgm:pt>
    <dgm:pt modelId="{E3115029-2E3E-4A5B-9693-CDCC50F357F3}">
      <dgm:prSet custT="1"/>
      <dgm:spPr/>
      <dgm:t>
        <a:bodyPr/>
        <a:lstStyle/>
        <a:p>
          <a:pPr algn="ctr"/>
          <a:r>
            <a:rPr lang="ru-RU" sz="2000" b="1" dirty="0" err="1" smtClean="0"/>
            <a:t>надання</a:t>
          </a:r>
          <a:r>
            <a:rPr lang="ru-RU" sz="2000" b="1" dirty="0" smtClean="0"/>
            <a:t> </a:t>
          </a:r>
          <a:r>
            <a:rPr lang="ru-RU" sz="2000" b="1" dirty="0" err="1" smtClean="0"/>
            <a:t>населенню</a:t>
          </a:r>
          <a:r>
            <a:rPr lang="ru-RU" sz="2000" b="1" dirty="0" smtClean="0"/>
            <a:t> </a:t>
          </a:r>
          <a:r>
            <a:rPr lang="ru-RU" sz="2000" b="1" dirty="0" err="1" smtClean="0"/>
            <a:t>якісних</a:t>
          </a:r>
          <a:r>
            <a:rPr lang="ru-RU" sz="2000" b="1" dirty="0" smtClean="0"/>
            <a:t> спортивно-</a:t>
          </a:r>
          <a:r>
            <a:rPr lang="ru-RU" sz="2000" b="1" dirty="0" err="1" smtClean="0"/>
            <a:t>оздоровчих</a:t>
          </a:r>
          <a:r>
            <a:rPr lang="ru-RU" sz="2000" b="1" dirty="0" smtClean="0"/>
            <a:t> </a:t>
          </a:r>
          <a:r>
            <a:rPr lang="ru-RU" sz="2000" b="1" dirty="0" err="1" smtClean="0"/>
            <a:t>послуг</a:t>
          </a:r>
          <a:endParaRPr lang="ru-RU" sz="2000" b="1" dirty="0"/>
        </a:p>
      </dgm:t>
    </dgm:pt>
    <dgm:pt modelId="{6A710723-D337-416A-839D-1E429E1D70D0}" type="parTrans" cxnId="{0A78D800-8957-4A75-8B3F-97525E59251E}">
      <dgm:prSet/>
      <dgm:spPr/>
      <dgm:t>
        <a:bodyPr/>
        <a:lstStyle/>
        <a:p>
          <a:endParaRPr lang="ru-RU"/>
        </a:p>
      </dgm:t>
    </dgm:pt>
    <dgm:pt modelId="{B719A926-CD99-4A43-BC92-1F3ACC4BAF22}" type="sibTrans" cxnId="{0A78D800-8957-4A75-8B3F-97525E59251E}">
      <dgm:prSet/>
      <dgm:spPr/>
      <dgm:t>
        <a:bodyPr/>
        <a:lstStyle/>
        <a:p>
          <a:endParaRPr lang="ru-RU"/>
        </a:p>
      </dgm:t>
    </dgm:pt>
    <dgm:pt modelId="{FC0E3E28-1831-47BA-89D3-D2A67A89C2AB}">
      <dgm:prSet/>
      <dgm:spPr/>
      <dgm:t>
        <a:bodyPr/>
        <a:lstStyle/>
        <a:p>
          <a:endParaRPr lang="ru-RU"/>
        </a:p>
      </dgm:t>
    </dgm:pt>
    <dgm:pt modelId="{E0A4B16B-F77E-401C-8229-5516A4B5D252}" type="parTrans" cxnId="{68BFD322-1D3E-4304-8069-45A28B699E9B}">
      <dgm:prSet/>
      <dgm:spPr/>
      <dgm:t>
        <a:bodyPr/>
        <a:lstStyle/>
        <a:p>
          <a:endParaRPr lang="ru-RU"/>
        </a:p>
      </dgm:t>
    </dgm:pt>
    <dgm:pt modelId="{094A39E2-5E98-4238-885E-777D1FE12CBA}" type="sibTrans" cxnId="{68BFD322-1D3E-4304-8069-45A28B699E9B}">
      <dgm:prSet/>
      <dgm:spPr/>
      <dgm:t>
        <a:bodyPr/>
        <a:lstStyle/>
        <a:p>
          <a:endParaRPr lang="ru-RU"/>
        </a:p>
      </dgm:t>
    </dgm:pt>
    <dgm:pt modelId="{BFCDE690-9882-4118-9560-FBDD320CF747}">
      <dgm:prSet/>
      <dgm:spPr/>
      <dgm:t>
        <a:bodyPr/>
        <a:lstStyle/>
        <a:p>
          <a:endParaRPr lang="ru-RU"/>
        </a:p>
      </dgm:t>
    </dgm:pt>
    <dgm:pt modelId="{AE36A6EF-D9EA-4C11-951B-446327CA569C}" type="parTrans" cxnId="{393AB020-8A96-4C0E-B510-7A3884B38C27}">
      <dgm:prSet/>
      <dgm:spPr/>
      <dgm:t>
        <a:bodyPr/>
        <a:lstStyle/>
        <a:p>
          <a:endParaRPr lang="ru-RU"/>
        </a:p>
      </dgm:t>
    </dgm:pt>
    <dgm:pt modelId="{EE6E3BEC-D34E-43A3-9A28-ADC0B23BDD65}" type="sibTrans" cxnId="{393AB020-8A96-4C0E-B510-7A3884B38C27}">
      <dgm:prSet/>
      <dgm:spPr/>
      <dgm:t>
        <a:bodyPr/>
        <a:lstStyle/>
        <a:p>
          <a:endParaRPr lang="ru-RU"/>
        </a:p>
      </dgm:t>
    </dgm:pt>
    <dgm:pt modelId="{A5451204-312E-45A2-840F-2F51936AB1CA}">
      <dgm:prSet/>
      <dgm:spPr/>
      <dgm:t>
        <a:bodyPr/>
        <a:lstStyle/>
        <a:p>
          <a:endParaRPr lang="ru-RU"/>
        </a:p>
      </dgm:t>
    </dgm:pt>
    <dgm:pt modelId="{0E7F0553-1FA5-4416-9461-399BD95048BF}" type="parTrans" cxnId="{7C5C1E18-6403-445A-A67B-CCBA0EE8DEB6}">
      <dgm:prSet/>
      <dgm:spPr/>
      <dgm:t>
        <a:bodyPr/>
        <a:lstStyle/>
        <a:p>
          <a:endParaRPr lang="ru-RU"/>
        </a:p>
      </dgm:t>
    </dgm:pt>
    <dgm:pt modelId="{D08FB759-A9DA-48B4-96D0-4171897FD620}" type="sibTrans" cxnId="{7C5C1E18-6403-445A-A67B-CCBA0EE8DEB6}">
      <dgm:prSet/>
      <dgm:spPr/>
      <dgm:t>
        <a:bodyPr/>
        <a:lstStyle/>
        <a:p>
          <a:endParaRPr lang="ru-RU"/>
        </a:p>
      </dgm:t>
    </dgm:pt>
    <dgm:pt modelId="{EB3F5935-F7FC-4C24-A076-98406E668E03}">
      <dgm:prSet/>
      <dgm:spPr/>
      <dgm:t>
        <a:bodyPr/>
        <a:lstStyle/>
        <a:p>
          <a:endParaRPr lang="ru-RU"/>
        </a:p>
      </dgm:t>
    </dgm:pt>
    <dgm:pt modelId="{D3ABB48D-07AC-441D-999B-E36ADD54CDAA}" type="parTrans" cxnId="{643CE804-FB68-4761-9E37-4F7A494A2A5C}">
      <dgm:prSet/>
      <dgm:spPr/>
      <dgm:t>
        <a:bodyPr/>
        <a:lstStyle/>
        <a:p>
          <a:endParaRPr lang="ru-RU"/>
        </a:p>
      </dgm:t>
    </dgm:pt>
    <dgm:pt modelId="{0BB83A15-8C55-4107-9FD0-9458C735F082}" type="sibTrans" cxnId="{643CE804-FB68-4761-9E37-4F7A494A2A5C}">
      <dgm:prSet/>
      <dgm:spPr/>
      <dgm:t>
        <a:bodyPr/>
        <a:lstStyle/>
        <a:p>
          <a:endParaRPr lang="ru-RU"/>
        </a:p>
      </dgm:t>
    </dgm:pt>
    <dgm:pt modelId="{7B45FD21-A756-4717-90FC-693C8E4BEC96}">
      <dgm:prSet custT="1"/>
      <dgm:spPr/>
      <dgm:t>
        <a:bodyPr/>
        <a:lstStyle/>
        <a:p>
          <a:pPr algn="ctr"/>
          <a:r>
            <a:rPr lang="ru-RU" sz="2000" b="1" dirty="0" smtClean="0"/>
            <a:t>в рази збільшити кількість спортсменів у силових видах спорту</a:t>
          </a:r>
          <a:endParaRPr lang="ru-RU" sz="2000" b="1" dirty="0"/>
        </a:p>
      </dgm:t>
    </dgm:pt>
    <dgm:pt modelId="{92A9882A-619A-4B42-867D-D72A40B62EA9}" type="parTrans" cxnId="{43EDFFEB-1D82-4C30-AEBA-F28C5C711B77}">
      <dgm:prSet/>
      <dgm:spPr/>
      <dgm:t>
        <a:bodyPr/>
        <a:lstStyle/>
        <a:p>
          <a:endParaRPr lang="ru-RU"/>
        </a:p>
      </dgm:t>
    </dgm:pt>
    <dgm:pt modelId="{108E2D36-6519-40D3-9385-A9904BBBCFF0}" type="sibTrans" cxnId="{43EDFFEB-1D82-4C30-AEBA-F28C5C711B77}">
      <dgm:prSet/>
      <dgm:spPr/>
      <dgm:t>
        <a:bodyPr/>
        <a:lstStyle/>
        <a:p>
          <a:endParaRPr lang="ru-RU"/>
        </a:p>
      </dgm:t>
    </dgm:pt>
    <dgm:pt modelId="{CACA6C20-24F9-455F-AA4D-07F2FCC0C603}" type="pres">
      <dgm:prSet presAssocID="{E9C60F6A-4A83-4716-8186-CF54A63B66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AB894-4F73-4DAC-88D4-D01C9E1F4D8C}" type="pres">
      <dgm:prSet presAssocID="{E9C60F6A-4A83-4716-8186-CF54A63B66A8}" presName="children" presStyleCnt="0"/>
      <dgm:spPr/>
    </dgm:pt>
    <dgm:pt modelId="{D60E37CB-AC03-4693-9827-9A7F064E9CBE}" type="pres">
      <dgm:prSet presAssocID="{E9C60F6A-4A83-4716-8186-CF54A63B66A8}" presName="childPlaceholder" presStyleCnt="0"/>
      <dgm:spPr/>
    </dgm:pt>
    <dgm:pt modelId="{8188CB27-5EB2-40B3-A9BF-08EA40A2AFC7}" type="pres">
      <dgm:prSet presAssocID="{E9C60F6A-4A83-4716-8186-CF54A63B66A8}" presName="circle" presStyleCnt="0"/>
      <dgm:spPr/>
    </dgm:pt>
    <dgm:pt modelId="{FA0D988E-D21B-4965-9EBA-53CC3B33FA7C}" type="pres">
      <dgm:prSet presAssocID="{E9C60F6A-4A83-4716-8186-CF54A63B66A8}" presName="quadrant1" presStyleLbl="node1" presStyleIdx="0" presStyleCnt="4" custScaleX="194368" custScaleY="102946" custLinFactNeighborX="-58495" custLinFactNeighborY="2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696A4-101A-463E-84F6-BAA6F27E8FC0}" type="pres">
      <dgm:prSet presAssocID="{E9C60F6A-4A83-4716-8186-CF54A63B66A8}" presName="quadrant2" presStyleLbl="node1" presStyleIdx="1" presStyleCnt="4" custScaleX="187189" custScaleY="100639" custLinFactNeighborX="30065" custLinFactNeighborY="1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F8E28-45C2-4314-9CE3-EC1A4E1330AF}" type="pres">
      <dgm:prSet presAssocID="{E9C60F6A-4A83-4716-8186-CF54A63B66A8}" presName="quadrant3" presStyleLbl="node1" presStyleIdx="2" presStyleCnt="4" custScaleX="187797" custScaleY="105369" custLinFactNeighborX="31177" custLinFactNeighborY="3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EB75-27F9-46DA-AB4A-7010D8401B63}" type="pres">
      <dgm:prSet presAssocID="{E9C60F6A-4A83-4716-8186-CF54A63B66A8}" presName="quadrant4" presStyleLbl="node1" presStyleIdx="3" presStyleCnt="4" custScaleX="194725" custScaleY="104256" custLinFactNeighborX="-61184" custLinFactNeighborY="38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27F45-4AD3-4F1D-9C09-EF3FE857AA85}" type="pres">
      <dgm:prSet presAssocID="{E9C60F6A-4A83-4716-8186-CF54A63B66A8}" presName="quadrantPlaceholder" presStyleCnt="0"/>
      <dgm:spPr/>
    </dgm:pt>
    <dgm:pt modelId="{CFC9D09C-0AD1-4FD4-83FC-EA1129075CA7}" type="pres">
      <dgm:prSet presAssocID="{E9C60F6A-4A83-4716-8186-CF54A63B66A8}" presName="center1" presStyleLbl="fgShp" presStyleIdx="0" presStyleCnt="2" custFlipVert="0" custFlipHor="0" custScaleX="82398" custScaleY="70106" custLinFactY="-100000" custLinFactNeighborX="-48387" custLinFactNeighborY="-12683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1EB9B13-D96A-4388-8024-549199748B40}" type="pres">
      <dgm:prSet presAssocID="{E9C60F6A-4A83-4716-8186-CF54A63B66A8}" presName="center2" presStyleLbl="fgShp" presStyleIdx="1" presStyleCnt="2" custFlipVert="1" custScaleX="4994" custScaleY="5743" custLinFactNeighborX="-34173" custLinFactNeighborY="-402"/>
      <dgm:spPr/>
    </dgm:pt>
  </dgm:ptLst>
  <dgm:cxnLst>
    <dgm:cxn modelId="{66CC6F08-6907-452B-AA3F-A51AC2BCFA05}" type="presOf" srcId="{E3115029-2E3E-4A5B-9693-CDCC50F357F3}" destId="{CE3F8E28-45C2-4314-9CE3-EC1A4E1330AF}" srcOrd="0" destOrd="0" presId="urn:microsoft.com/office/officeart/2005/8/layout/cycle4"/>
    <dgm:cxn modelId="{2DB4E591-1C34-4E0A-B06C-A3789F82A9F7}" srcId="{E9C60F6A-4A83-4716-8186-CF54A63B66A8}" destId="{C5C06262-D5CF-4A1C-8C75-A28C8DFD9C8F}" srcOrd="8" destOrd="0" parTransId="{1DD38C3D-9270-45FC-BD51-948C24D562FE}" sibTransId="{EC3FD379-168F-4E04-857D-B0CEE93346CF}"/>
    <dgm:cxn modelId="{43EDFFEB-1D82-4C30-AEBA-F28C5C711B77}" srcId="{E9C60F6A-4A83-4716-8186-CF54A63B66A8}" destId="{7B45FD21-A756-4717-90FC-693C8E4BEC96}" srcOrd="3" destOrd="0" parTransId="{92A9882A-619A-4B42-867D-D72A40B62EA9}" sibTransId="{108E2D36-6519-40D3-9385-A9904BBBCFF0}"/>
    <dgm:cxn modelId="{0A78D800-8957-4A75-8B3F-97525E59251E}" srcId="{E9C60F6A-4A83-4716-8186-CF54A63B66A8}" destId="{E3115029-2E3E-4A5B-9693-CDCC50F357F3}" srcOrd="2" destOrd="0" parTransId="{6A710723-D337-416A-839D-1E429E1D70D0}" sibTransId="{B719A926-CD99-4A43-BC92-1F3ACC4BAF22}"/>
    <dgm:cxn modelId="{804DE7C8-C9AC-4FE1-A410-A15EC3453C41}" type="presOf" srcId="{B0DBEB57-DCC2-430A-871A-9D08E5A95668}" destId="{FA0D988E-D21B-4965-9EBA-53CC3B33FA7C}" srcOrd="0" destOrd="0" presId="urn:microsoft.com/office/officeart/2005/8/layout/cycle4"/>
    <dgm:cxn modelId="{643CE804-FB68-4761-9E37-4F7A494A2A5C}" srcId="{E9C60F6A-4A83-4716-8186-CF54A63B66A8}" destId="{EB3F5935-F7FC-4C24-A076-98406E668E03}" srcOrd="4" destOrd="0" parTransId="{D3ABB48D-07AC-441D-999B-E36ADD54CDAA}" sibTransId="{0BB83A15-8C55-4107-9FD0-9458C735F082}"/>
    <dgm:cxn modelId="{393AB020-8A96-4C0E-B510-7A3884B38C27}" srcId="{E9C60F6A-4A83-4716-8186-CF54A63B66A8}" destId="{BFCDE690-9882-4118-9560-FBDD320CF747}" srcOrd="6" destOrd="0" parTransId="{AE36A6EF-D9EA-4C11-951B-446327CA569C}" sibTransId="{EE6E3BEC-D34E-43A3-9A28-ADC0B23BDD65}"/>
    <dgm:cxn modelId="{68BFD322-1D3E-4304-8069-45A28B699E9B}" srcId="{E9C60F6A-4A83-4716-8186-CF54A63B66A8}" destId="{FC0E3E28-1831-47BA-89D3-D2A67A89C2AB}" srcOrd="5" destOrd="0" parTransId="{E0A4B16B-F77E-401C-8229-5516A4B5D252}" sibTransId="{094A39E2-5E98-4238-885E-777D1FE12CBA}"/>
    <dgm:cxn modelId="{8803DF7F-C1A9-457C-B1DC-8F91CCD41C41}" srcId="{E9C60F6A-4A83-4716-8186-CF54A63B66A8}" destId="{B0DBEB57-DCC2-430A-871A-9D08E5A95668}" srcOrd="0" destOrd="0" parTransId="{6FD8AECD-0166-4A9C-95E5-AE003BE29AA1}" sibTransId="{05DE558D-9AD2-4F00-B3B2-CA78C16827C9}"/>
    <dgm:cxn modelId="{2E5BE133-01F7-4C99-9FD3-38035C05E7BD}" srcId="{E9C60F6A-4A83-4716-8186-CF54A63B66A8}" destId="{1C9D819B-6514-4533-A37D-930B5FDE1153}" srcOrd="10" destOrd="0" parTransId="{6FBF7C7A-E51D-4AC8-A11E-F1CF1DE44DA0}" sibTransId="{242E6007-E36C-4DF9-AB74-57364291DCA2}"/>
    <dgm:cxn modelId="{C0782553-2D85-4E08-A8F6-95C8185AC2FE}" srcId="{E9C60F6A-4A83-4716-8186-CF54A63B66A8}" destId="{FBD9D161-280D-4E66-BFD0-2A2A480843C2}" srcOrd="1" destOrd="0" parTransId="{185948A3-CAC6-4BD5-A736-EFAECCD2024A}" sibTransId="{7E5E3574-B6A4-4082-B021-3A071A9357C1}"/>
    <dgm:cxn modelId="{7C5C1E18-6403-445A-A67B-CCBA0EE8DEB6}" srcId="{E9C60F6A-4A83-4716-8186-CF54A63B66A8}" destId="{A5451204-312E-45A2-840F-2F51936AB1CA}" srcOrd="7" destOrd="0" parTransId="{0E7F0553-1FA5-4416-9461-399BD95048BF}" sibTransId="{D08FB759-A9DA-48B4-96D0-4171897FD620}"/>
    <dgm:cxn modelId="{B373FAD5-D758-481F-ACC1-57A68AB00B80}" srcId="{E9C60F6A-4A83-4716-8186-CF54A63B66A8}" destId="{3DBE2802-0D65-4572-ADA4-4584AF7304D8}" srcOrd="9" destOrd="0" parTransId="{B7F0469D-423E-44A2-91BE-C8E2327C1EF1}" sibTransId="{C8092B49-8856-40AD-96C4-18144C098229}"/>
    <dgm:cxn modelId="{6803144D-1F56-48EF-9917-E77D5384CBFB}" type="presOf" srcId="{7B45FD21-A756-4717-90FC-693C8E4BEC96}" destId="{2485EB75-27F9-46DA-AB4A-7010D8401B63}" srcOrd="0" destOrd="0" presId="urn:microsoft.com/office/officeart/2005/8/layout/cycle4"/>
    <dgm:cxn modelId="{047BC1B2-C497-4D2C-9532-5B3EBE0052C5}" type="presOf" srcId="{E9C60F6A-4A83-4716-8186-CF54A63B66A8}" destId="{CACA6C20-24F9-455F-AA4D-07F2FCC0C603}" srcOrd="0" destOrd="0" presId="urn:microsoft.com/office/officeart/2005/8/layout/cycle4"/>
    <dgm:cxn modelId="{40E8FE5B-84D3-433A-89C6-8DC754B1AD53}" type="presOf" srcId="{FBD9D161-280D-4E66-BFD0-2A2A480843C2}" destId="{80D696A4-101A-463E-84F6-BAA6F27E8FC0}" srcOrd="0" destOrd="0" presId="urn:microsoft.com/office/officeart/2005/8/layout/cycle4"/>
    <dgm:cxn modelId="{20140176-98E0-4057-885B-9924EF5FD281}" type="presParOf" srcId="{CACA6C20-24F9-455F-AA4D-07F2FCC0C603}" destId="{8E3AB894-4F73-4DAC-88D4-D01C9E1F4D8C}" srcOrd="0" destOrd="0" presId="urn:microsoft.com/office/officeart/2005/8/layout/cycle4"/>
    <dgm:cxn modelId="{89A5D041-0D43-4FB3-ACC2-691F0C8B7172}" type="presParOf" srcId="{8E3AB894-4F73-4DAC-88D4-D01C9E1F4D8C}" destId="{D60E37CB-AC03-4693-9827-9A7F064E9CBE}" srcOrd="0" destOrd="0" presId="urn:microsoft.com/office/officeart/2005/8/layout/cycle4"/>
    <dgm:cxn modelId="{2FAF67DE-0A64-4813-8C09-F490C579FD01}" type="presParOf" srcId="{CACA6C20-24F9-455F-AA4D-07F2FCC0C603}" destId="{8188CB27-5EB2-40B3-A9BF-08EA40A2AFC7}" srcOrd="1" destOrd="0" presId="urn:microsoft.com/office/officeart/2005/8/layout/cycle4"/>
    <dgm:cxn modelId="{C7765779-D1AA-4FDB-A8FF-53DD81935F1E}" type="presParOf" srcId="{8188CB27-5EB2-40B3-A9BF-08EA40A2AFC7}" destId="{FA0D988E-D21B-4965-9EBA-53CC3B33FA7C}" srcOrd="0" destOrd="0" presId="urn:microsoft.com/office/officeart/2005/8/layout/cycle4"/>
    <dgm:cxn modelId="{AC7790BE-1288-4E8E-A70D-9B848CD55CE9}" type="presParOf" srcId="{8188CB27-5EB2-40B3-A9BF-08EA40A2AFC7}" destId="{80D696A4-101A-463E-84F6-BAA6F27E8FC0}" srcOrd="1" destOrd="0" presId="urn:microsoft.com/office/officeart/2005/8/layout/cycle4"/>
    <dgm:cxn modelId="{69037EB8-907E-49C2-9058-9FD99806E87D}" type="presParOf" srcId="{8188CB27-5EB2-40B3-A9BF-08EA40A2AFC7}" destId="{CE3F8E28-45C2-4314-9CE3-EC1A4E1330AF}" srcOrd="2" destOrd="0" presId="urn:microsoft.com/office/officeart/2005/8/layout/cycle4"/>
    <dgm:cxn modelId="{2B1B0DD6-B2EF-420F-9EFC-EF82907D5987}" type="presParOf" srcId="{8188CB27-5EB2-40B3-A9BF-08EA40A2AFC7}" destId="{2485EB75-27F9-46DA-AB4A-7010D8401B63}" srcOrd="3" destOrd="0" presId="urn:microsoft.com/office/officeart/2005/8/layout/cycle4"/>
    <dgm:cxn modelId="{D9658CD3-DC14-4E58-A970-AA5FA722B7B2}" type="presParOf" srcId="{8188CB27-5EB2-40B3-A9BF-08EA40A2AFC7}" destId="{60827F45-4AD3-4F1D-9C09-EF3FE857AA85}" srcOrd="4" destOrd="0" presId="urn:microsoft.com/office/officeart/2005/8/layout/cycle4"/>
    <dgm:cxn modelId="{3D25CB5B-7493-42C3-88AD-78FEF0A55984}" type="presParOf" srcId="{CACA6C20-24F9-455F-AA4D-07F2FCC0C603}" destId="{CFC9D09C-0AD1-4FD4-83FC-EA1129075CA7}" srcOrd="2" destOrd="0" presId="urn:microsoft.com/office/officeart/2005/8/layout/cycle4"/>
    <dgm:cxn modelId="{11B29D31-C7C5-4458-81FE-C4C6EB3E043B}" type="presParOf" srcId="{CACA6C20-24F9-455F-AA4D-07F2FCC0C603}" destId="{91EB9B13-D96A-4388-8024-549199748B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0374-0B97-4853-8F8C-6CDFA401B6C9}">
      <dsp:nvSpPr>
        <dsp:cNvPr id="0" name=""/>
        <dsp:cNvSpPr/>
      </dsp:nvSpPr>
      <dsp:spPr>
        <a:xfrm>
          <a:off x="-1118" y="24532"/>
          <a:ext cx="8853373" cy="10726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● </a:t>
          </a:r>
          <a:r>
            <a:rPr lang="ru-RU" sz="2700" kern="1200" dirty="0" smtClean="0"/>
            <a:t>20% </a:t>
          </a:r>
          <a:r>
            <a:rPr lang="ru-RU" sz="2700" kern="1200" dirty="0" err="1" smtClean="0"/>
            <a:t>населення</a:t>
          </a:r>
          <a:r>
            <a:rPr lang="ru-RU" sz="2700" kern="1200" dirty="0" smtClean="0"/>
            <a:t> є </a:t>
          </a:r>
          <a:r>
            <a:rPr lang="ru-RU" sz="2700" kern="1200" dirty="0" err="1" smtClean="0"/>
            <a:t>потенційними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користувачами</a:t>
          </a:r>
          <a:r>
            <a:rPr lang="ru-RU" sz="2700" kern="1200" dirty="0" smtClean="0"/>
            <a:t> спортивно-</a:t>
          </a:r>
          <a:r>
            <a:rPr lang="ru-RU" sz="2700" kern="1200" dirty="0" err="1" smtClean="0"/>
            <a:t>оздоровчих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послуг</a:t>
          </a:r>
          <a:endParaRPr lang="ru-RU" sz="2700" kern="1200" dirty="0"/>
        </a:p>
      </dsp:txBody>
      <dsp:txXfrm>
        <a:off x="30298" y="55948"/>
        <a:ext cx="7462613" cy="1009777"/>
      </dsp:txXfrm>
    </dsp:sp>
    <dsp:sp modelId="{70EC894A-AA32-4813-AC9B-A5CD4AF4C785}">
      <dsp:nvSpPr>
        <dsp:cNvPr id="0" name=""/>
        <dsp:cNvSpPr/>
      </dsp:nvSpPr>
      <dsp:spPr>
        <a:xfrm>
          <a:off x="0" y="1229308"/>
          <a:ext cx="8191339" cy="1092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● 5% </a:t>
          </a:r>
          <a:r>
            <a:rPr lang="ru-RU" sz="2800" kern="1200" dirty="0" err="1" smtClean="0">
              <a:solidFill>
                <a:schemeClr val="tx1"/>
              </a:solidFill>
            </a:rPr>
            <a:t>населення</a:t>
          </a:r>
          <a:r>
            <a:rPr lang="ru-RU" sz="2800" kern="1200" dirty="0" smtClean="0">
              <a:solidFill>
                <a:schemeClr val="tx1"/>
              </a:solidFill>
            </a:rPr>
            <a:t> є </a:t>
          </a:r>
          <a:r>
            <a:rPr lang="ru-RU" sz="2800" kern="1200" dirty="0" err="1" smtClean="0">
              <a:solidFill>
                <a:schemeClr val="tx1"/>
              </a:solidFill>
            </a:rPr>
            <a:t>користувачами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фітнес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центрів</a:t>
          </a:r>
          <a:r>
            <a:rPr lang="ru-RU" sz="2800" kern="1200" dirty="0" smtClean="0">
              <a:solidFill>
                <a:schemeClr val="tx1"/>
              </a:solidFill>
            </a:rPr>
            <a:t> силового </a:t>
          </a:r>
          <a:r>
            <a:rPr lang="ru-RU" sz="2800" kern="1200" dirty="0" err="1" smtClean="0">
              <a:solidFill>
                <a:schemeClr val="tx1"/>
              </a:solidFill>
            </a:rPr>
            <a:t>напрямку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1992" y="1261300"/>
        <a:ext cx="6813591" cy="1028308"/>
      </dsp:txXfrm>
    </dsp:sp>
    <dsp:sp modelId="{19D39C85-8D89-487C-A201-E196D20A09EF}">
      <dsp:nvSpPr>
        <dsp:cNvPr id="0" name=""/>
        <dsp:cNvSpPr/>
      </dsp:nvSpPr>
      <dsp:spPr>
        <a:xfrm>
          <a:off x="5679" y="2463663"/>
          <a:ext cx="8923619" cy="10922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● </a:t>
          </a:r>
          <a:r>
            <a:rPr lang="ru-RU" sz="2400" kern="1200" dirty="0" err="1" smtClean="0">
              <a:solidFill>
                <a:schemeClr val="tx1"/>
              </a:solidFill>
            </a:rPr>
            <a:t>фітнес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індустрія</a:t>
          </a:r>
          <a:r>
            <a:rPr lang="ru-RU" sz="2400" kern="1200" dirty="0" smtClean="0">
              <a:solidFill>
                <a:schemeClr val="tx1"/>
              </a:solidFill>
            </a:rPr>
            <a:t> на </a:t>
          </a:r>
          <a:r>
            <a:rPr lang="ru-RU" sz="2400" kern="1200" dirty="0" err="1" smtClean="0">
              <a:solidFill>
                <a:schemeClr val="tx1"/>
              </a:solidFill>
            </a:rPr>
            <a:t>сьогодні</a:t>
          </a:r>
          <a:r>
            <a:rPr lang="ru-RU" sz="2400" kern="1200" dirty="0" smtClean="0">
              <a:solidFill>
                <a:schemeClr val="tx1"/>
              </a:solidFill>
            </a:rPr>
            <a:t> в </a:t>
          </a:r>
          <a:r>
            <a:rPr lang="ru-RU" sz="2400" kern="1200" dirty="0" err="1" smtClean="0">
              <a:solidFill>
                <a:schemeClr val="tx1"/>
              </a:solidFill>
            </a:rPr>
            <a:t>Україні</a:t>
          </a:r>
          <a:r>
            <a:rPr lang="ru-RU" sz="2400" kern="1200" dirty="0" smtClean="0">
              <a:solidFill>
                <a:schemeClr val="tx1"/>
              </a:solidFill>
            </a:rPr>
            <a:t> є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однією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із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найбільш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динамічно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розвиваючихся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галузей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7671" y="2495655"/>
        <a:ext cx="7428424" cy="1028308"/>
      </dsp:txXfrm>
    </dsp:sp>
    <dsp:sp modelId="{521FFF9C-40C3-45D0-80D9-1A6D15BB439A}">
      <dsp:nvSpPr>
        <dsp:cNvPr id="0" name=""/>
        <dsp:cNvSpPr/>
      </dsp:nvSpPr>
      <dsp:spPr>
        <a:xfrm>
          <a:off x="0" y="3737056"/>
          <a:ext cx="8283703" cy="1092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● </a:t>
          </a:r>
          <a:r>
            <a:rPr lang="ru-RU" sz="3000" kern="1200" dirty="0" err="1" smtClean="0"/>
            <a:t>тільки</a:t>
          </a:r>
          <a:r>
            <a:rPr lang="ru-RU" sz="3000" kern="1200" dirty="0" smtClean="0"/>
            <a:t> в </a:t>
          </a:r>
          <a:r>
            <a:rPr lang="ru-RU" sz="3000" kern="1200" dirty="0" err="1" smtClean="0"/>
            <a:t>Києві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більше</a:t>
          </a:r>
          <a:r>
            <a:rPr lang="ru-RU" sz="3000" kern="1200" dirty="0" smtClean="0"/>
            <a:t> </a:t>
          </a:r>
          <a:r>
            <a:rPr lang="en-US" sz="3000" kern="1200" dirty="0" smtClean="0"/>
            <a:t>5</a:t>
          </a:r>
          <a:r>
            <a:rPr lang="ru-RU" sz="3000" kern="1200" dirty="0" smtClean="0"/>
            <a:t>00 </a:t>
          </a:r>
          <a:r>
            <a:rPr lang="ru-RU" sz="3000" kern="1200" dirty="0" err="1" smtClean="0"/>
            <a:t>фітнес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центрів</a:t>
          </a:r>
          <a:r>
            <a:rPr lang="en-US" sz="3000" kern="1200" dirty="0" smtClean="0"/>
            <a:t> </a:t>
          </a:r>
          <a:r>
            <a:rPr lang="ru-RU" sz="3000" kern="1200" dirty="0" err="1" smtClean="0"/>
            <a:t>різного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ґатунку</a:t>
          </a:r>
          <a:endParaRPr lang="ru-RU" sz="3000" kern="1200" dirty="0"/>
        </a:p>
      </dsp:txBody>
      <dsp:txXfrm>
        <a:off x="31992" y="3769048"/>
        <a:ext cx="6891140" cy="1028308"/>
      </dsp:txXfrm>
    </dsp:sp>
    <dsp:sp modelId="{2EE16250-3D9B-4CEC-91F9-12734A4E7F2F}">
      <dsp:nvSpPr>
        <dsp:cNvPr id="0" name=""/>
        <dsp:cNvSpPr/>
      </dsp:nvSpPr>
      <dsp:spPr>
        <a:xfrm>
          <a:off x="0" y="4975999"/>
          <a:ext cx="8771199" cy="1092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● </a:t>
          </a:r>
          <a:r>
            <a:rPr lang="ru-RU" sz="3000" kern="1200" dirty="0" err="1" smtClean="0"/>
            <a:t>середня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ціна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місячного</a:t>
          </a:r>
          <a:r>
            <a:rPr lang="ru-RU" sz="3000" kern="1200" dirty="0" smtClean="0"/>
            <a:t> абонементу по</a:t>
          </a:r>
          <a:r>
            <a:rPr lang="en-US" sz="3000" kern="1200" dirty="0" smtClean="0"/>
            <a:t> </a:t>
          </a:r>
          <a:r>
            <a:rPr lang="ru-RU" sz="3000" kern="1200" dirty="0" err="1" smtClean="0"/>
            <a:t>Україні</a:t>
          </a:r>
          <a:r>
            <a:rPr lang="ru-RU" sz="3000" kern="1200" dirty="0" smtClean="0"/>
            <a:t> 350-550 грн.</a:t>
          </a:r>
          <a:endParaRPr lang="ru-RU" sz="3000" kern="1200" dirty="0"/>
        </a:p>
      </dsp:txBody>
      <dsp:txXfrm>
        <a:off x="31992" y="5007991"/>
        <a:ext cx="7300449" cy="1028308"/>
      </dsp:txXfrm>
    </dsp:sp>
    <dsp:sp modelId="{535C5FDF-2DAC-46A6-ADA5-7AE6D1C117B8}">
      <dsp:nvSpPr>
        <dsp:cNvPr id="0" name=""/>
        <dsp:cNvSpPr/>
      </dsp:nvSpPr>
      <dsp:spPr>
        <a:xfrm>
          <a:off x="7594256" y="797980"/>
          <a:ext cx="709990" cy="70999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7754004" y="797980"/>
        <a:ext cx="390494" cy="534267"/>
      </dsp:txXfrm>
    </dsp:sp>
    <dsp:sp modelId="{D70C3310-64BD-4323-A39A-1F0049A7FF6C}">
      <dsp:nvSpPr>
        <dsp:cNvPr id="0" name=""/>
        <dsp:cNvSpPr/>
      </dsp:nvSpPr>
      <dsp:spPr>
        <a:xfrm>
          <a:off x="8036525" y="2056669"/>
          <a:ext cx="709990" cy="70999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8196273" y="2056669"/>
        <a:ext cx="390494" cy="534267"/>
      </dsp:txXfrm>
    </dsp:sp>
    <dsp:sp modelId="{DF55E473-BC20-4BE7-A660-BDDD80935EAE}">
      <dsp:nvSpPr>
        <dsp:cNvPr id="0" name=""/>
        <dsp:cNvSpPr/>
      </dsp:nvSpPr>
      <dsp:spPr>
        <a:xfrm>
          <a:off x="7681504" y="3295486"/>
          <a:ext cx="709990" cy="70999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7841252" y="3295486"/>
        <a:ext cx="390494" cy="534267"/>
      </dsp:txXfrm>
    </dsp:sp>
    <dsp:sp modelId="{2575FAE5-588F-4B1C-AE01-9D7BD1D31AE5}">
      <dsp:nvSpPr>
        <dsp:cNvPr id="0" name=""/>
        <dsp:cNvSpPr/>
      </dsp:nvSpPr>
      <dsp:spPr>
        <a:xfrm>
          <a:off x="8078419" y="4510059"/>
          <a:ext cx="709990" cy="70999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8238167" y="4510059"/>
        <a:ext cx="390494" cy="534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D988E-D21B-4965-9EBA-53CC3B33FA7C}">
      <dsp:nvSpPr>
        <dsp:cNvPr id="0" name=""/>
        <dsp:cNvSpPr/>
      </dsp:nvSpPr>
      <dsp:spPr>
        <a:xfrm>
          <a:off x="-214689" y="373764"/>
          <a:ext cx="5153795" cy="272968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000" b="1" kern="1200" dirty="0" err="1" smtClean="0"/>
            <a:t>працевлаштування</a:t>
          </a:r>
          <a:r>
            <a:rPr lang="ru-RU" sz="2000" b="1" kern="1200" dirty="0" smtClean="0"/>
            <a:t> на </a:t>
          </a:r>
          <a:r>
            <a:rPr lang="ru-RU" sz="2000" b="1" kern="1200" dirty="0" err="1" smtClean="0"/>
            <a:t>гідну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заробітну</a:t>
          </a:r>
          <a:r>
            <a:rPr lang="ru-RU" sz="2000" b="1" kern="1200" dirty="0" smtClean="0"/>
            <a:t> плату </a:t>
          </a:r>
          <a:r>
            <a:rPr lang="ru-RU" sz="2000" b="1" kern="1200" dirty="0" err="1" smtClean="0"/>
            <a:t>спортсменів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спеціалістів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силових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видів</a:t>
          </a:r>
          <a:r>
            <a:rPr lang="ru-RU" sz="2000" b="1" kern="1200" dirty="0" smtClean="0"/>
            <a:t> спорту (особливо в </a:t>
          </a:r>
          <a:r>
            <a:rPr lang="ru-RU" sz="2000" b="1" kern="1200" dirty="0" err="1" smtClean="0"/>
            <a:t>регіонах</a:t>
          </a:r>
          <a:r>
            <a:rPr lang="ru-RU" sz="2000" b="1" kern="1200" dirty="0" smtClean="0"/>
            <a:t>)</a:t>
          </a:r>
          <a:endParaRPr lang="ru-RU" sz="2000" b="1" kern="1200" dirty="0"/>
        </a:p>
      </dsp:txBody>
      <dsp:txXfrm>
        <a:off x="1294823" y="1173269"/>
        <a:ext cx="3644283" cy="1930176"/>
      </dsp:txXfrm>
    </dsp:sp>
    <dsp:sp modelId="{80D696A4-101A-463E-84F6-BAA6F27E8FC0}">
      <dsp:nvSpPr>
        <dsp:cNvPr id="0" name=""/>
        <dsp:cNvSpPr/>
      </dsp:nvSpPr>
      <dsp:spPr>
        <a:xfrm rot="5400000">
          <a:off x="6150220" y="-763002"/>
          <a:ext cx="2668509" cy="496343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залучити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суттєве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додаткове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фінансування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силових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федерацій</a:t>
          </a:r>
          <a:r>
            <a:rPr lang="ru-RU" sz="2000" b="1" kern="1200" dirty="0" smtClean="0"/>
            <a:t> для </a:t>
          </a:r>
          <a:r>
            <a:rPr lang="ru-RU" sz="2000" b="1" kern="1200" dirty="0" err="1" smtClean="0"/>
            <a:t>збільшення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кількості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поліпшення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рівня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змагань</a:t>
          </a:r>
          <a:endParaRPr lang="ru-RU" sz="2000" b="1" kern="1200" dirty="0"/>
        </a:p>
      </dsp:txBody>
      <dsp:txXfrm rot="-5400000">
        <a:off x="5002755" y="1166051"/>
        <a:ext cx="3509681" cy="1886921"/>
      </dsp:txXfrm>
    </dsp:sp>
    <dsp:sp modelId="{CE3F8E28-45C2-4314-9CE3-EC1A4E1330AF}">
      <dsp:nvSpPr>
        <dsp:cNvPr id="0" name=""/>
        <dsp:cNvSpPr/>
      </dsp:nvSpPr>
      <dsp:spPr>
        <a:xfrm rot="10800000">
          <a:off x="5024179" y="3140472"/>
          <a:ext cx="4979561" cy="279392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надання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населенню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якісних</a:t>
          </a:r>
          <a:r>
            <a:rPr lang="ru-RU" sz="2000" b="1" kern="1200" dirty="0" smtClean="0"/>
            <a:t> спортивно-</a:t>
          </a:r>
          <a:r>
            <a:rPr lang="ru-RU" sz="2000" b="1" kern="1200" dirty="0" err="1" smtClean="0"/>
            <a:t>оздоровчих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послуг</a:t>
          </a:r>
          <a:endParaRPr lang="ru-RU" sz="2000" b="1" kern="1200" dirty="0"/>
        </a:p>
      </dsp:txBody>
      <dsp:txXfrm rot="10800000">
        <a:off x="5024179" y="3140472"/>
        <a:ext cx="3521081" cy="1975605"/>
      </dsp:txXfrm>
    </dsp:sp>
    <dsp:sp modelId="{2485EB75-27F9-46DA-AB4A-7010D8401B63}">
      <dsp:nvSpPr>
        <dsp:cNvPr id="0" name=""/>
        <dsp:cNvSpPr/>
      </dsp:nvSpPr>
      <dsp:spPr>
        <a:xfrm rot="16200000">
          <a:off x="908699" y="1969806"/>
          <a:ext cx="2764416" cy="516326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рази збільшити кількість спортсменів у силових видах спорту</a:t>
          </a:r>
          <a:endParaRPr lang="ru-RU" sz="2000" b="1" kern="1200" dirty="0"/>
        </a:p>
      </dsp:txBody>
      <dsp:txXfrm rot="5400000">
        <a:off x="1221561" y="3169229"/>
        <a:ext cx="3650977" cy="1954737"/>
      </dsp:txXfrm>
    </dsp:sp>
    <dsp:sp modelId="{CFC9D09C-0AD1-4FD4-83FC-EA1129075CA7}">
      <dsp:nvSpPr>
        <dsp:cNvPr id="0" name=""/>
        <dsp:cNvSpPr/>
      </dsp:nvSpPr>
      <dsp:spPr>
        <a:xfrm>
          <a:off x="4434181" y="823886"/>
          <a:ext cx="754349" cy="558101"/>
        </a:xfrm>
        <a:prstGeom prst="circularArrow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z="12700" extrusionH="17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1EB9B13-D96A-4388-8024-549199748B40}">
      <dsp:nvSpPr>
        <dsp:cNvPr id="0" name=""/>
        <dsp:cNvSpPr/>
      </dsp:nvSpPr>
      <dsp:spPr>
        <a:xfrm rot="10800000" flipV="1">
          <a:off x="4918624" y="3188887"/>
          <a:ext cx="45719" cy="4571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0.55586</cdr:x>
      <cdr:y>0.1564</cdr:y>
    </cdr:from>
    <cdr:to>
      <cdr:x>0.80085</cdr:x>
      <cdr:y>0.22833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29616" y="753032"/>
          <a:ext cx="2216747" cy="346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err="1" smtClean="0">
              <a:solidFill>
                <a:schemeClr val="bg1"/>
              </a:solidFill>
            </a:rPr>
            <a:t>Зароб</a:t>
          </a:r>
          <a:r>
            <a:rPr lang="uk-UA" sz="1400" b="1" dirty="0" err="1" smtClean="0">
              <a:solidFill>
                <a:schemeClr val="bg1"/>
              </a:solidFill>
            </a:rPr>
            <a:t>ітна</a:t>
          </a:r>
          <a:r>
            <a:rPr lang="uk-UA" sz="1400" b="1" dirty="0" smtClean="0">
              <a:solidFill>
                <a:schemeClr val="bg1"/>
              </a:solidFill>
            </a:rPr>
            <a:t> плата 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0.69807</cdr:x>
      <cdr:y>0.30746</cdr:y>
    </cdr:from>
    <cdr:to>
      <cdr:x>0.91598</cdr:x>
      <cdr:y>0.37868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16375" y="1480381"/>
          <a:ext cx="197167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 smtClean="0">
              <a:solidFill>
                <a:schemeClr val="bg1"/>
              </a:solidFill>
            </a:rPr>
            <a:t>Комунальні витрати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0.6432</cdr:x>
      <cdr:y>0.44807</cdr:y>
    </cdr:from>
    <cdr:to>
      <cdr:x>0.87216</cdr:x>
      <cdr:y>0.55193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19877" y="2157413"/>
          <a:ext cx="2071688" cy="50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 smtClean="0">
              <a:solidFill>
                <a:schemeClr val="bg1"/>
              </a:solidFill>
            </a:rPr>
            <a:t>Бюджет на амортизацію та вдосконалення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0.31595</cdr:x>
      <cdr:y>0.53891</cdr:y>
    </cdr:from>
    <cdr:to>
      <cdr:x>0.57965</cdr:x>
      <cdr:y>0.65167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8800" y="2594806"/>
          <a:ext cx="2386013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 smtClean="0">
              <a:solidFill>
                <a:schemeClr val="bg1"/>
              </a:solidFill>
            </a:rPr>
            <a:t>Витрати на маркетинг та ін.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0.27016</cdr:x>
      <cdr:y>0.34718</cdr:y>
    </cdr:from>
    <cdr:to>
      <cdr:x>0.45017</cdr:x>
      <cdr:y>0.4095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4462" y="1671637"/>
          <a:ext cx="1628775" cy="300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 smtClean="0">
              <a:solidFill>
                <a:schemeClr val="bg1"/>
              </a:solidFill>
            </a:rPr>
            <a:t>Оренда плата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0.35542</cdr:x>
      <cdr:y>0.16206</cdr:y>
    </cdr:from>
    <cdr:to>
      <cdr:x>0.52912</cdr:x>
      <cdr:y>0.22437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15988" y="780293"/>
          <a:ext cx="1571625" cy="300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 smtClean="0">
              <a:solidFill>
                <a:schemeClr val="bg1"/>
              </a:solidFill>
            </a:rPr>
            <a:t>Чистий прибуток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0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19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7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59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9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2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6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5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7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7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7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7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2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5604-3426-49DC-976E-7EB394519CE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68D1E7-F2DF-4147-B48E-A18A94732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il.ukr.net/desktop#sendmsg/f=to=EhVwQ28ZEpVbmP8bJriwF2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40371" y="-180662"/>
            <a:ext cx="11388445" cy="15493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ПРОПОЗИЦІЯ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інвесторів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146" y="1460491"/>
            <a:ext cx="9299928" cy="523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4319"/>
            <a:ext cx="3177568" cy="178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5" y="3239469"/>
            <a:ext cx="3217456" cy="180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1903"/>
            <a:ext cx="3273106" cy="184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834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74539" y="1024595"/>
            <a:ext cx="11980985" cy="129302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6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3 -0.00232 L 0.05847 -0.00232 C 0.10261 -0.00232 0.15729 0.13796 0.15729 0.25254 L 0.15729 0.5074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34348"/>
              </p:ext>
            </p:extLst>
          </p:nvPr>
        </p:nvGraphicFramePr>
        <p:xfrm>
          <a:off x="339435" y="332508"/>
          <a:ext cx="10758056" cy="606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96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280" y="322120"/>
            <a:ext cx="9282545" cy="1163780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результаті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реалізації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соціально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-спортивного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проекту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можна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буде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вирішити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ряд проблем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089830"/>
              </p:ext>
            </p:extLst>
          </p:nvPr>
        </p:nvGraphicFramePr>
        <p:xfrm>
          <a:off x="284018" y="904012"/>
          <a:ext cx="10508673" cy="612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гнутая вправо стрелка 2"/>
          <p:cNvSpPr/>
          <p:nvPr/>
        </p:nvSpPr>
        <p:spPr>
          <a:xfrm>
            <a:off x="9282545" y="3325091"/>
            <a:ext cx="609600" cy="1496291"/>
          </a:xfrm>
          <a:prstGeom prst="curvedLeftArrow">
            <a:avLst>
              <a:gd name="adj1" fmla="val 38856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10553789">
            <a:off x="568035" y="3217720"/>
            <a:ext cx="609600" cy="1496291"/>
          </a:xfrm>
          <a:prstGeom prst="curvedLeftArrow">
            <a:avLst>
              <a:gd name="adj1" fmla="val 43097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6200000">
            <a:off x="4999761" y="826080"/>
            <a:ext cx="609600" cy="1825337"/>
          </a:xfrm>
          <a:prstGeom prst="curvedLeftArrow">
            <a:avLst>
              <a:gd name="adj1" fmla="val 38857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5400000">
            <a:off x="4991102" y="5190262"/>
            <a:ext cx="609600" cy="1825337"/>
          </a:xfrm>
          <a:prstGeom prst="curvedLeftArrow">
            <a:avLst>
              <a:gd name="adj1" fmla="val 38857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depositphotos.com/2875617/3463/v/950/depositphotos_34638447-Vector-isolated-bodybuilding-and-fitness-icons-set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54000"/>
                    </a14:imgEffect>
                    <a14:imgEffect>
                      <a14:sharpenSoften amount="-23000"/>
                    </a14:imgEffect>
                    <a14:imgEffect>
                      <a14:brightnessContrast bright="-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529888" cy="6858000"/>
          </a:xfrm>
          <a:prstGeom prst="rect">
            <a:avLst/>
          </a:prstGeom>
          <a:noFill/>
          <a:effectLst>
            <a:glow rad="127000">
              <a:schemeClr val="accent1">
                <a:alpha val="45000"/>
              </a:schemeClr>
            </a:glow>
            <a:reflection stA="76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88" y="1510146"/>
            <a:ext cx="10143500" cy="476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47421"/>
                </a:solidFill>
                <a:latin typeface="CenturyGothic"/>
              </a:rPr>
              <a:t>      </a:t>
            </a:r>
            <a:r>
              <a:rPr lang="ru-RU" sz="3600" b="1" dirty="0" err="1" smtClean="0">
                <a:solidFill>
                  <a:schemeClr val="tx1"/>
                </a:solidFill>
                <a:latin typeface="CenturyGothic"/>
              </a:rPr>
              <a:t>П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ісля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повернення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інвестицій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що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вкладенні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будівництво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та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оздоблення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приміщень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клубів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з’явиться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можливість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використання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частини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чистого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прибутку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клубів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для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фінансування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силових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спортивних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федерацій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із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розрахунку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:</a:t>
            </a:r>
            <a:endParaRPr lang="ru-RU" sz="2800" b="1" dirty="0">
              <a:solidFill>
                <a:schemeClr val="tx1"/>
              </a:solidFill>
              <a:latin typeface="CenturyGothic"/>
            </a:endParaRPr>
          </a:p>
          <a:p>
            <a:r>
              <a:rPr lang="ru-RU" sz="2800" b="1" dirty="0">
                <a:solidFill>
                  <a:schemeClr val="tx1"/>
                </a:solidFill>
                <a:latin typeface="CenturyGothic-Bold"/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latin typeface="CenturyGothic-Bold"/>
              </a:rPr>
              <a:t>0</a:t>
            </a:r>
            <a:r>
              <a:rPr lang="ru-RU" sz="2800" b="1" dirty="0">
                <a:solidFill>
                  <a:schemeClr val="tx1"/>
                </a:solidFill>
                <a:latin typeface="CenturyGothic-Bold"/>
              </a:rPr>
              <a:t>% -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важка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 атлетика 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(100-150 000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грн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/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міс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)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enturyGothic-Bold"/>
              </a:rPr>
              <a:t>10% -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стронгмен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/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крос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фіт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(100 – 150 000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грн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/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міс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)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enturyGothic-Bold"/>
              </a:rPr>
              <a:t>10</a:t>
            </a:r>
            <a:r>
              <a:rPr lang="ru-RU" sz="2800" b="1" dirty="0">
                <a:solidFill>
                  <a:schemeClr val="tx1"/>
                </a:solidFill>
                <a:latin typeface="CenturyGothic-Bold"/>
              </a:rPr>
              <a:t>% - 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пауерліфтинг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/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бодібілдинг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/</a:t>
            </a:r>
            <a:r>
              <a:rPr lang="ru-RU" sz="2800" b="1" dirty="0" err="1" smtClean="0">
                <a:solidFill>
                  <a:schemeClr val="tx1"/>
                </a:solidFill>
                <a:latin typeface="CenturyGothic"/>
              </a:rPr>
              <a:t>гирі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(100-150 000 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грн</a:t>
            </a:r>
            <a:r>
              <a:rPr lang="ru-RU" sz="2800" b="1" dirty="0">
                <a:solidFill>
                  <a:schemeClr val="tx1"/>
                </a:solidFill>
                <a:latin typeface="CenturyGothic"/>
              </a:rPr>
              <a:t>/</a:t>
            </a:r>
            <a:r>
              <a:rPr lang="ru-RU" sz="2800" b="1" dirty="0" err="1">
                <a:solidFill>
                  <a:schemeClr val="tx1"/>
                </a:solidFill>
                <a:latin typeface="CenturyGothic"/>
              </a:rPr>
              <a:t>міс</a:t>
            </a:r>
            <a:r>
              <a:rPr lang="ru-RU" sz="2800" b="1" dirty="0" smtClean="0">
                <a:solidFill>
                  <a:schemeClr val="tx1"/>
                </a:solidFill>
                <a:latin typeface="CenturyGothic"/>
              </a:rPr>
              <a:t>)</a:t>
            </a:r>
            <a:endParaRPr lang="ru-RU" sz="2800" b="1" dirty="0">
              <a:solidFill>
                <a:schemeClr val="tx1"/>
              </a:solidFill>
              <a:latin typeface="CenturyGothic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88" y="387927"/>
            <a:ext cx="8596668" cy="7342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ОРІЄНТАЦІЯ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26229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05377"/>
              </p:ext>
            </p:extLst>
          </p:nvPr>
        </p:nvGraphicFramePr>
        <p:xfrm>
          <a:off x="-1300" y="2020057"/>
          <a:ext cx="9048318" cy="481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82" y="254001"/>
            <a:ext cx="3380509" cy="8728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700" y="819729"/>
            <a:ext cx="1094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●</a:t>
            </a:r>
            <a:r>
              <a:rPr lang="ru-RU" sz="2400" dirty="0"/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ФЦ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1-1.5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клубу 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клубу 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0779" y="158663"/>
            <a:ext cx="6164943" cy="803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НАША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ПРОПОЗИЦІЯ: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35" y="1731160"/>
            <a:ext cx="9639465" cy="417087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● </a:t>
            </a:r>
            <a:r>
              <a:rPr lang="ru-RU" sz="3600" dirty="0" smtClean="0">
                <a:solidFill>
                  <a:schemeClr val="tx1"/>
                </a:solidFill>
              </a:rPr>
              <a:t>наша мета – в 10 </a:t>
            </a:r>
            <a:r>
              <a:rPr lang="ru-RU" sz="3600" dirty="0">
                <a:solidFill>
                  <a:schemeClr val="tx1"/>
                </a:solidFill>
              </a:rPr>
              <a:t>обласних центрах </a:t>
            </a:r>
            <a:r>
              <a:rPr lang="ru-RU" sz="3600" dirty="0" err="1" smtClean="0">
                <a:solidFill>
                  <a:schemeClr val="tx1"/>
                </a:solidFill>
              </a:rPr>
              <a:t>зробити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спортивні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комплекси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силових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видів</a:t>
            </a:r>
            <a:r>
              <a:rPr lang="ru-RU" sz="3600" dirty="0" smtClean="0">
                <a:solidFill>
                  <a:schemeClr val="tx1"/>
                </a:solidFill>
              </a:rPr>
              <a:t> спорту </a:t>
            </a:r>
            <a:r>
              <a:rPr lang="ru-RU" sz="3600" dirty="0" err="1">
                <a:solidFill>
                  <a:schemeClr val="tx1"/>
                </a:solidFill>
              </a:rPr>
              <a:t>площею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1000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кв.м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r>
              <a:rPr lang="uk-UA" sz="36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● </a:t>
            </a:r>
            <a:r>
              <a:rPr lang="ru-RU" sz="3600" dirty="0" err="1">
                <a:solidFill>
                  <a:schemeClr val="tx1"/>
                </a:solidFill>
              </a:rPr>
              <a:t>кошторис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на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будівництво одного комплексу </a:t>
            </a:r>
            <a:r>
              <a:rPr lang="ru-RU" sz="3600" dirty="0" smtClean="0">
                <a:solidFill>
                  <a:schemeClr val="tx1"/>
                </a:solidFill>
              </a:rPr>
              <a:t>– </a:t>
            </a:r>
            <a:r>
              <a:rPr lang="uk-UA" sz="3600" dirty="0" smtClean="0">
                <a:solidFill>
                  <a:schemeClr val="tx1"/>
                </a:solidFill>
              </a:rPr>
              <a:t>10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0</a:t>
            </a:r>
            <a:r>
              <a:rPr lang="ru-RU" sz="3600" dirty="0" smtClean="0">
                <a:solidFill>
                  <a:schemeClr val="tx1"/>
                </a:solidFill>
              </a:rPr>
              <a:t>00 000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грн.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8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93318"/>
            <a:ext cx="8596668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yriadPro-Black"/>
              </a:rPr>
              <a:t>РОЗРАХУНОК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MyriadPro-Black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ДОХОДУ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ТА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ПРИБУТКУ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1 КЛУБУ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1000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КВ.М.)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953" y="1711235"/>
            <a:ext cx="8947431" cy="43301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● </a:t>
            </a:r>
            <a:r>
              <a:rPr lang="ru-RU" sz="2400" dirty="0" smtClean="0"/>
              <a:t>1,5 </a:t>
            </a:r>
            <a:r>
              <a:rPr lang="ru-RU" sz="2400" dirty="0" err="1"/>
              <a:t>клієнт</a:t>
            </a:r>
            <a:r>
              <a:rPr lang="ru-RU" sz="2400" dirty="0"/>
              <a:t> х </a:t>
            </a:r>
            <a:r>
              <a:rPr lang="en-US" sz="2400" dirty="0" smtClean="0"/>
              <a:t>700</a:t>
            </a:r>
            <a:r>
              <a:rPr lang="ru-RU" sz="2400" dirty="0" smtClean="0"/>
              <a:t> </a:t>
            </a:r>
            <a:r>
              <a:rPr lang="ru-RU" sz="2400" dirty="0" err="1"/>
              <a:t>кв.м</a:t>
            </a:r>
            <a:r>
              <a:rPr lang="ru-RU" sz="2400" dirty="0"/>
              <a:t>. </a:t>
            </a:r>
            <a:r>
              <a:rPr lang="ru-RU" sz="2400" dirty="0" err="1"/>
              <a:t>робочої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 = </a:t>
            </a:r>
            <a:r>
              <a:rPr lang="en-US" sz="2400" dirty="0" smtClean="0"/>
              <a:t>1050</a:t>
            </a:r>
            <a:r>
              <a:rPr lang="ru-RU" sz="2400" dirty="0" smtClean="0"/>
              <a:t> </a:t>
            </a:r>
            <a:r>
              <a:rPr lang="ru-RU" sz="2400" dirty="0" err="1"/>
              <a:t>клієнтів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● </a:t>
            </a:r>
            <a:r>
              <a:rPr lang="en-US" sz="2400" dirty="0" smtClean="0"/>
              <a:t>1050</a:t>
            </a:r>
            <a:r>
              <a:rPr lang="ru-RU" sz="2400" dirty="0" smtClean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</a:t>
            </a:r>
            <a:r>
              <a:rPr lang="ru-RU" sz="2400" dirty="0" smtClean="0"/>
              <a:t>х</a:t>
            </a:r>
            <a:r>
              <a:rPr lang="en-US" sz="2400" dirty="0" smtClean="0"/>
              <a:t> </a:t>
            </a:r>
            <a:r>
              <a:rPr lang="ru-RU" sz="2400" dirty="0"/>
              <a:t>4</a:t>
            </a:r>
            <a:r>
              <a:rPr lang="ru-RU" sz="2400" dirty="0" smtClean="0"/>
              <a:t>50 </a:t>
            </a:r>
            <a:r>
              <a:rPr lang="ru-RU" sz="2400" dirty="0"/>
              <a:t>грн. (</a:t>
            </a:r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/>
              <a:t>абонемент за </a:t>
            </a:r>
            <a:r>
              <a:rPr lang="ru-RU" sz="2400" dirty="0" err="1"/>
              <a:t>місяць</a:t>
            </a:r>
            <a:r>
              <a:rPr lang="ru-RU" sz="2400" dirty="0"/>
              <a:t>) =  </a:t>
            </a:r>
            <a:r>
              <a:rPr lang="ru-RU" sz="2400" dirty="0" smtClean="0"/>
              <a:t>         </a:t>
            </a:r>
            <a:r>
              <a:rPr lang="uk-UA" sz="2400" dirty="0" smtClean="0"/>
              <a:t>4</a:t>
            </a:r>
            <a:r>
              <a:rPr lang="ru-RU" sz="2400" dirty="0" smtClean="0"/>
              <a:t>72</a:t>
            </a:r>
            <a:r>
              <a:rPr lang="en-US" sz="2400" dirty="0" smtClean="0"/>
              <a:t> </a:t>
            </a:r>
            <a:r>
              <a:rPr lang="ru-RU" sz="2400" dirty="0" smtClean="0"/>
              <a:t>50</a:t>
            </a:r>
            <a:r>
              <a:rPr lang="en-US" sz="2400" dirty="0" smtClean="0"/>
              <a:t>0</a:t>
            </a:r>
            <a:r>
              <a:rPr lang="en-US" sz="2400" dirty="0"/>
              <a:t> </a:t>
            </a:r>
            <a:r>
              <a:rPr lang="ru-RU" sz="2400" dirty="0" smtClean="0"/>
              <a:t>грн</a:t>
            </a:r>
            <a:r>
              <a:rPr lang="ru-RU" sz="2400" dirty="0"/>
              <a:t>. 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дохід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● 20% </a:t>
            </a:r>
            <a:r>
              <a:rPr lang="ru-RU" sz="2400" dirty="0" err="1"/>
              <a:t>заробітна</a:t>
            </a:r>
            <a:r>
              <a:rPr lang="ru-RU" sz="2400" dirty="0"/>
              <a:t> плата – </a:t>
            </a:r>
            <a:r>
              <a:rPr lang="uk-UA" sz="2400" dirty="0" smtClean="0"/>
              <a:t>94</a:t>
            </a:r>
            <a:r>
              <a:rPr lang="en-US" sz="2400" dirty="0" smtClean="0"/>
              <a:t> 500</a:t>
            </a:r>
            <a:r>
              <a:rPr lang="ru-RU" sz="2400" dirty="0" smtClean="0"/>
              <a:t> </a:t>
            </a:r>
            <a:r>
              <a:rPr lang="ru-RU" sz="2400" dirty="0"/>
              <a:t>грн.</a:t>
            </a:r>
          </a:p>
          <a:p>
            <a:pPr marL="0" indent="0">
              <a:buNone/>
            </a:pPr>
            <a:r>
              <a:rPr lang="ru-RU" sz="2400" dirty="0"/>
              <a:t>● 5% </a:t>
            </a:r>
            <a:r>
              <a:rPr lang="ru-RU" sz="2400" dirty="0" err="1"/>
              <a:t>комунальні</a:t>
            </a:r>
            <a:r>
              <a:rPr lang="ru-RU" sz="2400" dirty="0"/>
              <a:t> </a:t>
            </a:r>
            <a:r>
              <a:rPr lang="ru-RU" sz="2400" dirty="0" err="1"/>
              <a:t>платежі</a:t>
            </a:r>
            <a:r>
              <a:rPr lang="ru-RU" sz="2400" dirty="0"/>
              <a:t> – </a:t>
            </a:r>
            <a:r>
              <a:rPr lang="uk-UA" sz="2400" dirty="0" smtClean="0"/>
              <a:t>23</a:t>
            </a:r>
            <a:r>
              <a:rPr lang="en-US" sz="2400" dirty="0" smtClean="0"/>
              <a:t> </a:t>
            </a:r>
            <a:r>
              <a:rPr lang="uk-UA" sz="2400" dirty="0" smtClean="0"/>
              <a:t>62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грн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● 10% бюджет на </a:t>
            </a:r>
            <a:r>
              <a:rPr lang="ru-RU" sz="2400" dirty="0" err="1"/>
              <a:t>амортизацію</a:t>
            </a:r>
            <a:r>
              <a:rPr lang="ru-RU" sz="2400" dirty="0"/>
              <a:t> та </a:t>
            </a:r>
            <a:r>
              <a:rPr lang="ru-RU" sz="2400" dirty="0" err="1"/>
              <a:t>вдосконалення</a:t>
            </a:r>
            <a:r>
              <a:rPr lang="ru-RU" sz="2400" dirty="0"/>
              <a:t> – </a:t>
            </a:r>
            <a:r>
              <a:rPr lang="uk-UA" sz="2400" dirty="0" smtClean="0"/>
              <a:t>47</a:t>
            </a:r>
            <a:r>
              <a:rPr lang="en-US" sz="2400" dirty="0" smtClean="0"/>
              <a:t> </a:t>
            </a:r>
            <a:r>
              <a:rPr lang="uk-UA" sz="2400" dirty="0"/>
              <a:t>2</a:t>
            </a:r>
            <a:r>
              <a:rPr lang="en-US" sz="2400" dirty="0" smtClean="0"/>
              <a:t>50</a:t>
            </a:r>
            <a:r>
              <a:rPr lang="ru-RU" sz="2400" dirty="0" smtClean="0"/>
              <a:t> </a:t>
            </a:r>
            <a:r>
              <a:rPr lang="ru-RU" sz="2400" dirty="0"/>
              <a:t>грн.</a:t>
            </a:r>
          </a:p>
          <a:p>
            <a:pPr marL="0" indent="0">
              <a:buNone/>
            </a:pPr>
            <a:r>
              <a:rPr lang="ru-RU" sz="2400" dirty="0"/>
              <a:t>● 5% маркетинг та </a:t>
            </a:r>
            <a:r>
              <a:rPr lang="ru-RU" sz="2400" dirty="0" err="1" smtClean="0"/>
              <a:t>інший</a:t>
            </a:r>
            <a:r>
              <a:rPr lang="ru-RU" sz="2400" dirty="0" smtClean="0"/>
              <a:t> </a:t>
            </a:r>
            <a:r>
              <a:rPr lang="ru-RU" sz="2400" dirty="0"/>
              <a:t>бюджет 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uk-UA" sz="2400" dirty="0" smtClean="0"/>
              <a:t>23</a:t>
            </a:r>
            <a:r>
              <a:rPr lang="en-US" sz="2400" dirty="0" smtClean="0"/>
              <a:t> </a:t>
            </a:r>
            <a:r>
              <a:rPr lang="uk-UA" sz="2400" dirty="0" smtClean="0"/>
              <a:t>62</a:t>
            </a:r>
            <a:r>
              <a:rPr lang="en-US" sz="2400" dirty="0" smtClean="0"/>
              <a:t>5 </a:t>
            </a:r>
            <a:r>
              <a:rPr lang="ru-RU" sz="2400" dirty="0" smtClean="0"/>
              <a:t>грн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● 30% </a:t>
            </a:r>
            <a:r>
              <a:rPr lang="ru-RU" sz="2400" dirty="0" err="1"/>
              <a:t>керівництво</a:t>
            </a:r>
            <a:r>
              <a:rPr lang="ru-RU" sz="2400" dirty="0"/>
              <a:t> та </a:t>
            </a:r>
            <a:r>
              <a:rPr lang="ru-RU" sz="2400" dirty="0" err="1" smtClean="0"/>
              <a:t>менеджерування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оподаткування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складова</a:t>
            </a:r>
            <a:r>
              <a:rPr lang="ru-RU" sz="2400" dirty="0" smtClean="0"/>
              <a:t> клубу – </a:t>
            </a:r>
            <a:r>
              <a:rPr lang="en-US" sz="2400" dirty="0" smtClean="0"/>
              <a:t>1</a:t>
            </a:r>
            <a:r>
              <a:rPr lang="uk-UA" sz="2400" dirty="0" smtClean="0"/>
              <a:t>41</a:t>
            </a:r>
            <a:r>
              <a:rPr lang="en-US" sz="2400" dirty="0" smtClean="0"/>
              <a:t> </a:t>
            </a:r>
            <a:r>
              <a:rPr lang="uk-UA" sz="2400" dirty="0"/>
              <a:t>7</a:t>
            </a:r>
            <a:r>
              <a:rPr lang="ru-RU" sz="2400" dirty="0" smtClean="0"/>
              <a:t>5</a:t>
            </a:r>
            <a:r>
              <a:rPr lang="en-US" sz="2400" dirty="0" smtClean="0"/>
              <a:t>0</a:t>
            </a:r>
            <a:r>
              <a:rPr lang="ru-RU" sz="2400" dirty="0" smtClean="0"/>
              <a:t> </a:t>
            </a:r>
            <a:r>
              <a:rPr lang="ru-RU" sz="2400" dirty="0"/>
              <a:t>грн.</a:t>
            </a:r>
          </a:p>
          <a:p>
            <a:pPr marL="0" indent="0">
              <a:buNone/>
            </a:pPr>
            <a:r>
              <a:rPr lang="ru-RU" sz="2400" dirty="0"/>
              <a:t>● 30% </a:t>
            </a:r>
            <a:r>
              <a:rPr lang="ru-RU" sz="2400" dirty="0" err="1"/>
              <a:t>чистий</a:t>
            </a:r>
            <a:r>
              <a:rPr lang="ru-RU" sz="2400" dirty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 – </a:t>
            </a:r>
            <a:r>
              <a:rPr lang="en-US" sz="2400" dirty="0" smtClean="0"/>
              <a:t>1</a:t>
            </a:r>
            <a:r>
              <a:rPr lang="uk-UA" sz="2400" dirty="0" smtClean="0"/>
              <a:t>41</a:t>
            </a:r>
            <a:r>
              <a:rPr lang="en-US" sz="2400" dirty="0" smtClean="0"/>
              <a:t> </a:t>
            </a:r>
            <a:r>
              <a:rPr lang="uk-UA" sz="2400" dirty="0"/>
              <a:t>7</a:t>
            </a:r>
            <a:r>
              <a:rPr lang="en-US" sz="2400" dirty="0" smtClean="0"/>
              <a:t>50</a:t>
            </a:r>
            <a:r>
              <a:rPr lang="ru-RU" sz="2400" dirty="0" smtClean="0"/>
              <a:t> </a:t>
            </a:r>
            <a:r>
              <a:rPr lang="ru-RU" sz="2400" dirty="0"/>
              <a:t>грн.</a:t>
            </a:r>
          </a:p>
        </p:txBody>
      </p:sp>
    </p:spTree>
    <p:extLst>
      <p:ext uri="{BB962C8B-B14F-4D97-AF65-F5344CB8AC3E}">
        <p14:creationId xmlns:p14="http://schemas.microsoft.com/office/powerpoint/2010/main" val="340795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5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426" y="292687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Строки повернення інвестицій: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8" y="1026942"/>
            <a:ext cx="9566029" cy="58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     Із мінімального розрахунку загального доходу і чистого прибутку, термін повернення інвестиції на організацію спортивної бази складає 5 років і 9 місяців,  що </a:t>
            </a:r>
            <a:r>
              <a:rPr lang="ru-RU" sz="2000" b="1" dirty="0" smtClean="0"/>
              <a:t>є </a:t>
            </a:r>
            <a:r>
              <a:rPr lang="ru-RU" sz="2000" b="1" dirty="0" err="1" smtClean="0"/>
              <a:t>гарним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показником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бізнес</a:t>
            </a:r>
            <a:r>
              <a:rPr lang="ru-RU" sz="2000" b="1" dirty="0"/>
              <a:t>-</a:t>
            </a:r>
            <a:r>
              <a:rPr lang="ru-RU" sz="2000" b="1" dirty="0" smtClean="0"/>
              <a:t>проекту такого </a:t>
            </a:r>
            <a:r>
              <a:rPr lang="ru-RU" sz="2000" b="1" dirty="0" err="1" smtClean="0"/>
              <a:t>рівня</a:t>
            </a:r>
            <a:r>
              <a:rPr lang="ru-RU" sz="2000" b="1" dirty="0" smtClean="0"/>
              <a:t>.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2000" b="1" dirty="0" smtClean="0"/>
              <a:t>     Таким чином, через 5 років 9                                                                          місяців,  ми  отримуємо земельну                                                                          ділянку 30 соток, спортивний                                                                     комплекс 1000 </a:t>
            </a:r>
            <a:r>
              <a:rPr lang="uk-UA" sz="2000" b="1" dirty="0" err="1" smtClean="0"/>
              <a:t>кв</a:t>
            </a:r>
            <a:r>
              <a:rPr lang="uk-UA" sz="2000" b="1" dirty="0" smtClean="0"/>
              <a:t> м, розкручений,                                                                працюючий бізнес в фітнес                                                                                               індустрії,  яка є сталою за                                                                           тенденцією прибутку.</a:t>
            </a:r>
          </a:p>
          <a:p>
            <a:pPr marL="0" indent="0">
              <a:buNone/>
            </a:pPr>
            <a:endParaRPr lang="uk-UA" sz="2000" b="1" dirty="0" smtClean="0"/>
          </a:p>
          <a:p>
            <a:pPr marL="0" indent="0">
              <a:buNone/>
            </a:pPr>
            <a:r>
              <a:rPr lang="uk-UA" sz="2000" b="1" dirty="0" smtClean="0"/>
              <a:t>     Поза тим, ми вирішуємо ряд соціальних проблем для жителів кожного окремого міста,  тому стабільність позитивного відношення місцевої влади до нашого проекту – гарантовано!</a:t>
            </a:r>
          </a:p>
        </p:txBody>
      </p:sp>
      <p:pic>
        <p:nvPicPr>
          <p:cNvPr id="2050" name="Picture 2" descr="http://krasnodar.kartasporta.ru/files/img/photo_17544_16404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9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2013341"/>
            <a:ext cx="5190979" cy="3112672"/>
          </a:xfrm>
          <a:prstGeom prst="rect">
            <a:avLst/>
          </a:prstGeom>
          <a:ln>
            <a:noFill/>
          </a:ln>
          <a:effectLst>
            <a:reflection endPos="0" dist="10414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327" y="28375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ОРГАНІЗАТОРИ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ПРОЕКТУ: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09" y="1443244"/>
            <a:ext cx="10820400" cy="45907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dirty="0" smtClean="0"/>
              <a:t>                                                             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стронгмену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Укараїни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50" y="1996466"/>
            <a:ext cx="4144722" cy="4037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27910"/>
            <a:ext cx="2919575" cy="40886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375" y="59004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Конюшок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+38 050 294 70 66</a:t>
            </a:r>
          </a:p>
          <a:p>
            <a:r>
              <a:rPr lang="uk-UA" sz="1400" dirty="0" smtClean="0"/>
              <a:t>                                       </a:t>
            </a:r>
            <a:r>
              <a:rPr lang="en-US" sz="1600" b="1" dirty="0">
                <a:hlinkClick r:id="rId4"/>
              </a:rPr>
              <a:t>konyushok@ukr.net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7724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514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CenturyGothic</vt:lpstr>
      <vt:lpstr>CenturyGothic-Bold</vt:lpstr>
      <vt:lpstr>Comic Sans MS</vt:lpstr>
      <vt:lpstr>MyriadPro-Black</vt:lpstr>
      <vt:lpstr>MyriadPro-Regular</vt:lpstr>
      <vt:lpstr>Times New Roman</vt:lpstr>
      <vt:lpstr>Trebuchet MS</vt:lpstr>
      <vt:lpstr>Wingdings 3</vt:lpstr>
      <vt:lpstr>Аспект</vt:lpstr>
      <vt:lpstr>КОМПЛЕКСНА ПРОПОЗИЦІЯ  для інвесторів</vt:lpstr>
      <vt:lpstr>Презентация PowerPoint</vt:lpstr>
      <vt:lpstr>В результаті реалізації соціально-спортивного проекту можна буде вирішити ряд проблем:</vt:lpstr>
      <vt:lpstr>СОЦІАЛЬНА ОРІЄНТАЦІЯ ПРОЕКТУ</vt:lpstr>
      <vt:lpstr>БІЗНЕС-ПРОЦЕС</vt:lpstr>
      <vt:lpstr>НАША ПРОПОЗИЦІЯ:</vt:lpstr>
      <vt:lpstr>РОЗРАХУНОК ДОХОДУ ТА ПРИБУТКУ  1 КЛУБУ (1000 КВ.М.)</vt:lpstr>
      <vt:lpstr>Строки повернення інвестицій:</vt:lpstr>
      <vt:lpstr>ОРГАНІЗАТОРИ ПРОЕКТУ: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 ПРОПОЗИЦІЯ СПОРТИВНИХ КЛУБІВ в обласних центрах</dc:title>
  <dc:creator>User</dc:creator>
  <cp:lastModifiedBy>Sergiy Konyushok</cp:lastModifiedBy>
  <cp:revision>47</cp:revision>
  <dcterms:created xsi:type="dcterms:W3CDTF">2016-06-23T05:45:51Z</dcterms:created>
  <dcterms:modified xsi:type="dcterms:W3CDTF">2018-01-15T17:34:36Z</dcterms:modified>
</cp:coreProperties>
</file>