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3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s-ES"/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Haga clic para cambiar el estilo de título	</a:t>
            </a:r>
            <a:endParaRPr dirty="0"/>
          </a:p>
        </p:txBody>
      </p:sp>
      <p:sp>
        <p:nvSpPr>
          <p:cNvPr id="1027" name="Замещающий текст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Haga clic para modificar el estilo de texto del patrón</a:t>
            </a:r>
            <a:endParaRPr dirty="0"/>
          </a:p>
          <a:p>
            <a:pPr lvl="1"/>
            <a:r>
              <a:rPr dirty="0"/>
              <a:t>Segundo nivel</a:t>
            </a:r>
            <a:endParaRPr dirty="0"/>
          </a:p>
          <a:p>
            <a:pPr lvl="2"/>
            <a:r>
              <a:rPr dirty="0"/>
              <a:t>Tercer nivel</a:t>
            </a:r>
            <a:endParaRPr dirty="0"/>
          </a:p>
          <a:p>
            <a:pPr lvl="3"/>
            <a:r>
              <a:rPr dirty="0"/>
              <a:t>Cuarto nivel</a:t>
            </a:r>
            <a:endParaRPr dirty="0"/>
          </a:p>
          <a:p>
            <a:pPr lvl="4"/>
            <a:r>
              <a:rPr dirty="0"/>
              <a:t>Quinto nivel</a:t>
            </a:r>
            <a:endParaRPr dirty="0"/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6" name="Изображение 5" descr="1200px-Pres-adm-ukraine-20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75" y="24130"/>
            <a:ext cx="12110085" cy="681037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7388225" y="5391150"/>
            <a:ext cx="4763135" cy="15684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uk-UA" altLang="ru-RU" sz="4800" b="1">
                <a:ln/>
                <a:solidFill>
                  <a:schemeClr val="accent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Відповідальне </a:t>
            </a:r>
            <a:endParaRPr lang="uk-UA" altLang="ru-RU" sz="4800" b="1">
              <a:ln/>
              <a:solidFill>
                <a:schemeClr val="accent4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uk-UA" altLang="ru-RU" sz="4800" b="1">
                <a:ln/>
                <a:solidFill>
                  <a:schemeClr val="accent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лідерство</a:t>
            </a:r>
            <a:endParaRPr lang="uk-UA" altLang="ru-RU" sz="4800" b="1">
              <a:ln/>
              <a:solidFill>
                <a:schemeClr val="accent4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 algn="ctr">
              <a:buNone/>
            </a:pPr>
            <a:endParaRPr lang="uk-UA" altLang="en-US" sz="4400" b="1"/>
          </a:p>
          <a:p>
            <a:pPr marL="0" indent="0" algn="ctr">
              <a:buNone/>
            </a:pPr>
            <a:r>
              <a:rPr lang="uk-UA" altLang="en-US" sz="4400" b="1"/>
              <a:t>Додаткова освіта або досвід роботи в міжнародному середовищі</a:t>
            </a:r>
            <a:endParaRPr lang="uk-UA" altLang="en-US" sz="4400" b="1"/>
          </a:p>
        </p:txBody>
      </p:sp>
      <p:pic>
        <p:nvPicPr>
          <p:cNvPr id="5" name="Замещающее содержимое 4" descr="images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 rot="20580000">
            <a:off x="6082030" y="2714625"/>
            <a:ext cx="5743575" cy="22974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 algn="ctr">
              <a:buNone/>
            </a:pPr>
            <a:r>
              <a:rPr lang="uk-UA" altLang="en-US" sz="2800" b="1"/>
              <a:t>Кандидати на виборні посади складають тест у форматі ЗНО. Теоретична  та практичні частини містять питання з публічного адміністрування, державних фінансів, економіки, нормотворення, impact-assesment,risk-assesment, теорії стейкхолдерів тощо</a:t>
            </a:r>
            <a:endParaRPr lang="uk-UA" altLang="en-US" sz="2800" b="1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655435" y="2496185"/>
            <a:ext cx="4476750" cy="27336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r>
              <a:rPr lang="uk-UA" altLang="ru-RU" sz="2800" b="1"/>
              <a:t>Т</a:t>
            </a:r>
            <a:r>
              <a:rPr lang="ru-RU" altLang="en-US" sz="2800" b="1"/>
              <a:t>ільки у випадку успішної здачі тестування, особа матиме право кандидувати на посаду депутата місцевих рад, народного депутата та президента.</a:t>
            </a:r>
            <a:r>
              <a:rPr lang="ru-RU" altLang="en-US"/>
              <a:t> </a:t>
            </a:r>
            <a:endParaRPr lang="ru-RU" altLang="en-US"/>
          </a:p>
          <a:p>
            <a:pPr marL="0" indent="0">
              <a:buNone/>
            </a:pPr>
            <a:endParaRPr lang="uk-UA" altLang="ru-RU" sz="2400" i="1"/>
          </a:p>
          <a:p>
            <a:pPr marL="0" indent="0">
              <a:buNone/>
            </a:pPr>
            <a:r>
              <a:rPr lang="uk-UA" altLang="ru-RU" sz="2400" i="1"/>
              <a:t>+ (всі виборці знають, ХТО здав тест найкраще)</a:t>
            </a:r>
            <a:r>
              <a:rPr lang="uk-UA" altLang="ru-RU" i="1"/>
              <a:t>.</a:t>
            </a:r>
            <a:endParaRPr lang="ru-RU" altLang="en-US"/>
          </a:p>
          <a:p>
            <a:pPr marL="0" indent="0">
              <a:buNone/>
            </a:pPr>
            <a:endParaRPr lang="uk-UA" altLang="ru-RU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621780" y="2207895"/>
            <a:ext cx="4960620" cy="33096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3061970"/>
          </a:xfrm>
        </p:spPr>
        <p:txBody>
          <a:bodyPr/>
          <a:p>
            <a:r>
              <a:rPr lang="uk-UA" altLang="ru-RU" sz="2400" b="1"/>
              <a:t>                      	П</a:t>
            </a:r>
            <a:r>
              <a:rPr lang="ru-RU" altLang="en-US" sz="2400" b="1"/>
              <a:t>оява абсолютно </a:t>
            </a:r>
            <a:r>
              <a:rPr lang="ru-RU" altLang="en-US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нової</a:t>
            </a:r>
            <a:r>
              <a:rPr lang="ru-RU" altLang="en-US" sz="2400" b="1"/>
              <a:t> генерації виборних осіб </a:t>
            </a:r>
            <a:r>
              <a:rPr lang="uk-UA" altLang="ru-RU" sz="2400" b="1"/>
              <a:t>в </a:t>
            </a:r>
            <a:r>
              <a:rPr lang="ru-RU" altLang="en-US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державі, </a:t>
            </a:r>
            <a:br>
              <a:rPr lang="ru-RU" altLang="en-US" sz="2400" b="1"/>
            </a:br>
            <a:r>
              <a:rPr lang="uk-UA" altLang="ru-RU" sz="2400" b="1"/>
              <a:t>	</a:t>
            </a:r>
            <a:r>
              <a:rPr lang="ru-RU" altLang="en-US" sz="2400" b="1"/>
              <a:t>які здатні втілити справді </a:t>
            </a:r>
            <a:r>
              <a:rPr lang="ru-RU" altLang="en-US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необхідні реформи</a:t>
            </a:r>
            <a:r>
              <a:rPr lang="ru-RU" altLang="en-US" sz="2400" b="1"/>
              <a:t>, які сприятимуть </a:t>
            </a:r>
            <a:r>
              <a:rPr lang="uk-UA" altLang="ru-RU" sz="2400" b="1"/>
              <a:t>	</a:t>
            </a:r>
            <a:r>
              <a:rPr lang="ru-RU" altLang="en-US" sz="2400" b="1"/>
              <a:t>притоку</a:t>
            </a:r>
            <a:r>
              <a:rPr lang="ru-RU" altLang="en-US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інвестицій</a:t>
            </a:r>
            <a:r>
              <a:rPr lang="ru-RU" altLang="en-US" sz="2400" b="1"/>
              <a:t> в країну, розбудові економіки та окремих її </a:t>
            </a:r>
            <a:r>
              <a:rPr lang="uk-UA" altLang="ru-RU" sz="2400" b="1"/>
              <a:t>	</a:t>
            </a:r>
            <a:r>
              <a:rPr lang="ru-RU" altLang="en-US" sz="2400" b="1"/>
              <a:t>секторів, що в свою чергу, допоможе </a:t>
            </a:r>
            <a:r>
              <a:rPr lang="ru-RU" altLang="en-US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</a:t>
            </a:r>
            <a:r>
              <a:rPr lang="ru-RU" altLang="en-US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ирішити соціальні проблеми</a:t>
            </a:r>
            <a:r>
              <a:rPr lang="ru-RU" altLang="en-US" sz="2400" b="1"/>
              <a:t>.</a:t>
            </a:r>
            <a:endParaRPr lang="ru-RU" altLang="en-US" sz="2400" b="1"/>
          </a:p>
        </p:txBody>
      </p:sp>
      <p:pic>
        <p:nvPicPr>
          <p:cNvPr id="7" name="Замещающее содержимое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19600" y="3640455"/>
            <a:ext cx="3610610" cy="2514600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953000" y="4227830"/>
            <a:ext cx="495300" cy="76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945380" y="4209415"/>
            <a:ext cx="822960" cy="5372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28895" y="3671570"/>
            <a:ext cx="1986280" cy="2997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4945380" y="4168775"/>
            <a:ext cx="29159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uk-UA" altLang="en-US" sz="1200">
                <a:latin typeface="Bookshelf Symbol 7" panose="05010101010101010101" charset="0"/>
                <a:cs typeface="Bookshelf Symbol 7" panose="05010101010101010101" charset="0"/>
              </a:rPr>
              <a:t>Депутати з високим рівнем підготовки </a:t>
            </a:r>
            <a:endParaRPr lang="en-US" altLang="en-US" sz="1200">
              <a:latin typeface="Bookshelf Symbol 7" panose="05010101010101010101" charset="0"/>
              <a:cs typeface="Bookshelf Symbol 7" panose="05010101010101010101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57415" y="5886450"/>
            <a:ext cx="708025" cy="2044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Замещающее содержимое 7"/>
          <p:cNvSpPr>
            <a:spLocks noGrp="1"/>
          </p:cNvSpPr>
          <p:nvPr>
            <p:ph idx="1"/>
          </p:nvPr>
        </p:nvSpPr>
        <p:spPr>
          <a:xfrm>
            <a:off x="609600" y="1615440"/>
            <a:ext cx="10972800" cy="4525963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marL="0" indent="0" algn="l">
              <a:buNone/>
            </a:pPr>
            <a:endParaRPr lang="ru-RU" altLang="en-US"/>
          </a:p>
          <a:p>
            <a:pPr marL="0" indent="0" algn="ctr">
              <a:buNone/>
            </a:pPr>
            <a:r>
              <a:rPr lang="ru-RU" altLang="en-US" sz="40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Протягом </a:t>
            </a:r>
            <a:r>
              <a:rPr lang="uk-UA" altLang="ru-RU" sz="40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28 </a:t>
            </a:r>
            <a:r>
              <a:rPr lang="ru-RU" altLang="en-US" sz="40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років Україна, замість того, щоб розвиватися, втрачає свої позиції на міжнародній арені. Нам постійно нагадують - ми найбідніші у Європі, у нас досить високий рівень корупції, ми не конкурентноздатні.</a:t>
            </a:r>
            <a:endParaRPr lang="ru-RU" altLang="en-US" sz="4000" b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06_05_5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46375" y="1762125"/>
            <a:ext cx="9097645" cy="426466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-15240" y="2602230"/>
            <a:ext cx="3023870" cy="2122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uk-UA" altLang="ru-RU" sz="4400" b="1">
                <a:solidFill>
                  <a:srgbClr val="0070C0"/>
                </a:solidFill>
              </a:rPr>
              <a:t>Середня </a:t>
            </a:r>
            <a:endParaRPr lang="uk-UA" altLang="ru-RU" sz="4400" b="1">
              <a:solidFill>
                <a:srgbClr val="0070C0"/>
              </a:solidFill>
            </a:endParaRPr>
          </a:p>
          <a:p>
            <a:r>
              <a:rPr lang="uk-UA" altLang="ru-RU" sz="4400" b="1">
                <a:solidFill>
                  <a:srgbClr val="0070C0"/>
                </a:solidFill>
              </a:rPr>
              <a:t>заробітна </a:t>
            </a:r>
            <a:endParaRPr lang="uk-UA" altLang="ru-RU" sz="4400" b="1">
              <a:solidFill>
                <a:srgbClr val="0070C0"/>
              </a:solidFill>
            </a:endParaRPr>
          </a:p>
          <a:p>
            <a:r>
              <a:rPr lang="uk-UA" altLang="ru-RU" sz="4400" b="1">
                <a:solidFill>
                  <a:srgbClr val="0070C0"/>
                </a:solidFill>
              </a:rPr>
              <a:t>плата</a:t>
            </a:r>
            <a:endParaRPr lang="uk-UA" altLang="ru-RU" sz="4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932162_211672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88510" y="160020"/>
            <a:ext cx="3972560" cy="596646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93395" y="2040255"/>
            <a:ext cx="3857625" cy="230695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p>
            <a:r>
              <a:rPr lang="uk-UA" altLang="ru-RU" sz="4800" b="1">
                <a:solidFill>
                  <a:srgbClr val="FF0000"/>
                </a:solidFill>
              </a:rPr>
              <a:t>Рейтинг </a:t>
            </a:r>
            <a:endParaRPr lang="uk-UA" altLang="ru-RU" sz="4800" b="1">
              <a:solidFill>
                <a:srgbClr val="FF0000"/>
              </a:solidFill>
            </a:endParaRPr>
          </a:p>
          <a:p>
            <a:r>
              <a:rPr lang="uk-UA" altLang="ru-RU" sz="4800" b="1">
                <a:solidFill>
                  <a:srgbClr val="FF0000"/>
                </a:solidFill>
              </a:rPr>
              <a:t>сприйняття </a:t>
            </a:r>
            <a:endParaRPr lang="uk-UA" altLang="ru-RU" sz="4800" b="1">
              <a:solidFill>
                <a:srgbClr val="FF0000"/>
              </a:solidFill>
            </a:endParaRPr>
          </a:p>
          <a:p>
            <a:r>
              <a:rPr lang="uk-UA" altLang="ru-RU" sz="4800" b="1">
                <a:solidFill>
                  <a:srgbClr val="FF0000"/>
                </a:solidFill>
              </a:rPr>
              <a:t>корупції</a:t>
            </a:r>
            <a:endParaRPr lang="uk-UA" altLang="ru-RU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98500" y="1417955"/>
            <a:ext cx="10972800" cy="4525963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marL="0" indent="0" algn="ctr">
              <a:buNone/>
            </a:pPr>
            <a:endParaRPr lang="ru-RU" altLang="en-US"/>
          </a:p>
          <a:p>
            <a:pPr marL="0" indent="0" algn="ctr">
              <a:buNone/>
            </a:pPr>
            <a:r>
              <a:rPr lang="ru-RU" altLang="en-US" sz="40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 всіх цих проблем одне коріння - ті, хто керують нашою країною. Що ми про них знаємо? Чи є вони достатньо освіченими для того, аби боротися з цими проблемами? Ніхто й ніколи не цікавився цим.</a:t>
            </a:r>
            <a:endParaRPr lang="ru-RU" altLang="en-US" sz="4000" b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demotivatorium_ru_proffesor_konechno_lopuh_41149 (2)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134485" y="118745"/>
            <a:ext cx="3923030" cy="2516505"/>
          </a:xfrm>
          <a:prstGeom prst="rect">
            <a:avLst/>
          </a:prstGeom>
        </p:spPr>
      </p:pic>
      <p:pic>
        <p:nvPicPr>
          <p:cNvPr id="5" name="Замещающее содержимое 4" descr="im578x383-00_collage-proffesyra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5375" y="3587750"/>
            <a:ext cx="3576320" cy="2369820"/>
          </a:xfrm>
          <a:prstGeom prst="rect">
            <a:avLst/>
          </a:prstGeom>
        </p:spPr>
      </p:pic>
      <p:pic>
        <p:nvPicPr>
          <p:cNvPr id="7" name="Изображение 6" descr="1455473636_2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50" y="3587750"/>
            <a:ext cx="3550285" cy="251777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4909185" y="3988435"/>
            <a:ext cx="1530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9600"/>
              <a:t>=</a:t>
            </a:r>
            <a:endParaRPr lang="uk-UA" altLang="ru-RU" sz="9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699135"/>
            <a:ext cx="9144000" cy="5459095"/>
          </a:xfrm>
        </p:spPr>
        <p:txBody>
          <a:bodyPr/>
          <a:p>
            <a:r>
              <a:rPr lang="uk-UA" altLang="ru-RU" sz="4800" b="1">
                <a:ln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То чому ж ми дивуємося, що реформи - неефективні, </a:t>
            </a:r>
            <a:br>
              <a:rPr lang="uk-UA" altLang="ru-RU" sz="4800" b="1">
                <a:ln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uk-UA" altLang="ru-RU" sz="4800" b="1">
                <a:ln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люди - бідні, </a:t>
            </a:r>
            <a:br>
              <a:rPr lang="uk-UA" altLang="ru-RU" sz="4800" b="1">
                <a:ln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uk-UA" altLang="ru-RU" sz="4800" b="1">
                <a:ln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економіка - не зростає,</a:t>
            </a:r>
            <a:br>
              <a:rPr lang="uk-UA" altLang="ru-RU" sz="4800" b="1">
                <a:ln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uk-UA" altLang="ru-RU" sz="4800" b="1">
                <a:ln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 корупція - процвітає?</a:t>
            </a:r>
            <a:br>
              <a:rPr lang="uk-UA" altLang="ru-RU"/>
            </a:br>
            <a:endParaRPr lang="uk-UA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endParaRPr lang="uk-UA" altLang="ru-RU" sz="9600"/>
          </a:p>
          <a:p>
            <a:pPr marL="0" indent="0" algn="ctr">
              <a:buNone/>
            </a:pPr>
            <a:r>
              <a:rPr lang="uk-UA" altLang="ru-RU" sz="9600" b="1"/>
              <a:t>Вихід?</a:t>
            </a:r>
            <a:endParaRPr lang="uk-UA" altLang="ru-RU" sz="96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 algn="ctr">
              <a:buNone/>
            </a:pPr>
            <a:r>
              <a:rPr lang="uk-UA" altLang="ru-RU" b="1"/>
              <a:t>Перша вища освіта в профільних галузях (право, фінанси, економіка, політологія тощо) та друга освіта в галузі публічного адміністрування</a:t>
            </a:r>
            <a:endParaRPr lang="uk-UA" altLang="ru-RU" b="1"/>
          </a:p>
          <a:p>
            <a:pPr marL="0" indent="0">
              <a:buNone/>
            </a:pPr>
            <a:endParaRPr lang="uk-UA" altLang="ru-RU" b="1"/>
          </a:p>
        </p:txBody>
      </p:sp>
      <p:pic>
        <p:nvPicPr>
          <p:cNvPr id="4" name="Замещающее содержимое 3" descr="Без названия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564630" y="3088640"/>
            <a:ext cx="5094605" cy="28530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1538</Words>
  <Application>WPS Presentation</Application>
  <PresentationFormat>Широкоэкранный</PresentationFormat>
  <Paragraphs>37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54" baseType="lpstr">
      <vt:lpstr>Arial</vt:lpstr>
      <vt:lpstr>SimSun</vt:lpstr>
      <vt:lpstr>Wingdings</vt:lpstr>
      <vt:lpstr/>
      <vt:lpstr>Arial Unicode MS</vt:lpstr>
      <vt:lpstr>Calibri Light</vt:lpstr>
      <vt:lpstr>Calibri</vt:lpstr>
      <vt:lpstr>Microsoft YaHei</vt:lpstr>
      <vt:lpstr>Segoe Print</vt:lpstr>
      <vt:lpstr>Yu Gothic UI Semilight</vt:lpstr>
      <vt:lpstr>Yu Gothic UI</vt:lpstr>
      <vt:lpstr>Arial Black</vt:lpstr>
      <vt:lpstr>Arial Nova Cond Light</vt:lpstr>
      <vt:lpstr>Arial Nova Light</vt:lpstr>
      <vt:lpstr>Arial Rounded MT Bold</vt:lpstr>
      <vt:lpstr>Bahnschrift Condensed</vt:lpstr>
      <vt:lpstr>Bahnschrift SemiBold</vt:lpstr>
      <vt:lpstr>Bahnschrift Light SemiCondensed</vt:lpstr>
      <vt:lpstr>Bahnschrift Light Condensed</vt:lpstr>
      <vt:lpstr>Bahnschrift Light</vt:lpstr>
      <vt:lpstr>MingLiU_HKSCS-ExtB</vt:lpstr>
      <vt:lpstr>MingLiU-ExtB</vt:lpstr>
      <vt:lpstr>Yu Gothic UI Light</vt:lpstr>
      <vt:lpstr>Arial Narrow</vt:lpstr>
      <vt:lpstr>Arial Nova</vt:lpstr>
      <vt:lpstr>Arial Nova Cond</vt:lpstr>
      <vt:lpstr>Bahnschrift SemiCondensed</vt:lpstr>
      <vt:lpstr>Bauhaus 93</vt:lpstr>
      <vt:lpstr>Bell MT</vt:lpstr>
      <vt:lpstr>Berlin Sans FB</vt:lpstr>
      <vt:lpstr>Berlin Sans FB Demi</vt:lpstr>
      <vt:lpstr>Bodoni MT</vt:lpstr>
      <vt:lpstr>Blackadder ITC</vt:lpstr>
      <vt:lpstr>Bernard MT Condensed</vt:lpstr>
      <vt:lpstr>Bodoni MT Black</vt:lpstr>
      <vt:lpstr>Bodoni MT Poster Compressed</vt:lpstr>
      <vt:lpstr>Bookman Old Style</vt:lpstr>
      <vt:lpstr>Book Antiqua</vt:lpstr>
      <vt:lpstr>Bodoni MT Condensed</vt:lpstr>
      <vt:lpstr>Bookshelf Symbol 7</vt:lpstr>
      <vt:lpstr>Diseño predeterminado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Fellow04</dc:creator>
  <cp:lastModifiedBy>Fellow04</cp:lastModifiedBy>
  <cp:revision>3</cp:revision>
  <dcterms:created xsi:type="dcterms:W3CDTF">2019-04-29T11:44:08Z</dcterms:created>
  <dcterms:modified xsi:type="dcterms:W3CDTF">2019-04-29T17:09:20Z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