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64" r:id="rId2"/>
    <p:sldId id="373" r:id="rId3"/>
    <p:sldId id="374" r:id="rId4"/>
    <p:sldId id="321" r:id="rId5"/>
    <p:sldId id="396" r:id="rId6"/>
    <p:sldId id="359" r:id="rId7"/>
    <p:sldId id="385" r:id="rId8"/>
    <p:sldId id="386" r:id="rId9"/>
    <p:sldId id="395" r:id="rId10"/>
    <p:sldId id="390" r:id="rId11"/>
    <p:sldId id="391" r:id="rId12"/>
    <p:sldId id="394" r:id="rId13"/>
    <p:sldId id="388" r:id="rId14"/>
    <p:sldId id="360" r:id="rId15"/>
    <p:sldId id="392" r:id="rId16"/>
    <p:sldId id="361" r:id="rId17"/>
    <p:sldId id="351" r:id="rId18"/>
    <p:sldId id="393" r:id="rId19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6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is Kalachev" initials="DK" lastIdx="0" clrIdx="0">
    <p:extLst>
      <p:ext uri="{19B8F6BF-5375-455C-9EA6-DF929625EA0E}">
        <p15:presenceInfo xmlns:p15="http://schemas.microsoft.com/office/powerpoint/2012/main" userId="a24cbcab49bc69d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28960E"/>
    <a:srgbClr val="006600"/>
    <a:srgbClr val="76B531"/>
    <a:srgbClr val="FF7C8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6" autoAdjust="0"/>
    <p:restoredTop sz="90604" autoAdjust="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>
        <p:guide orient="horz" pos="2160"/>
        <p:guide pos="3840"/>
        <p:guide orient="horz" pos="21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Для обсуждения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B78F9-92AD-46A4-A553-629E80283AF5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9E94E-F38C-4D09-B666-E7E75AA6C1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15849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Для обсуждения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4E389-3F18-4A33-A4B2-FB2062715B86}" type="datetimeFigureOut">
              <a:rPr lang="ru-RU" smtClean="0"/>
              <a:pPr/>
              <a:t>23.02.2018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F7F05-3472-4346-ADB4-4571731D4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1885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F7F05-3472-4346-ADB4-4571731D429D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dirty="0"/>
              <a:t>Для обсуждения</a:t>
            </a:r>
          </a:p>
        </p:txBody>
      </p:sp>
    </p:spTree>
    <p:extLst>
      <p:ext uri="{BB962C8B-B14F-4D97-AF65-F5344CB8AC3E}">
        <p14:creationId xmlns:p14="http://schemas.microsoft.com/office/powerpoint/2010/main" val="4219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F7F05-3472-4346-ADB4-4571731D429D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dirty="0"/>
              <a:t>Для обсуждения</a:t>
            </a:r>
          </a:p>
        </p:txBody>
      </p:sp>
    </p:spTree>
    <p:extLst>
      <p:ext uri="{BB962C8B-B14F-4D97-AF65-F5344CB8AC3E}">
        <p14:creationId xmlns:p14="http://schemas.microsoft.com/office/powerpoint/2010/main" val="1602295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F7F05-3472-4346-ADB4-4571731D429D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dirty="0"/>
              <a:t>Для обсуждения</a:t>
            </a:r>
          </a:p>
        </p:txBody>
      </p:sp>
    </p:spTree>
    <p:extLst>
      <p:ext uri="{BB962C8B-B14F-4D97-AF65-F5344CB8AC3E}">
        <p14:creationId xmlns:p14="http://schemas.microsoft.com/office/powerpoint/2010/main" val="2025570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F7F05-3472-4346-ADB4-4571731D429D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dirty="0"/>
              <a:t>Для обсуждения</a:t>
            </a:r>
          </a:p>
        </p:txBody>
      </p:sp>
    </p:spTree>
    <p:extLst>
      <p:ext uri="{BB962C8B-B14F-4D97-AF65-F5344CB8AC3E}">
        <p14:creationId xmlns:p14="http://schemas.microsoft.com/office/powerpoint/2010/main" val="3584796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F7F05-3472-4346-ADB4-4571731D429D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dirty="0"/>
              <a:t>Для обсуждения</a:t>
            </a:r>
          </a:p>
        </p:txBody>
      </p:sp>
    </p:spTree>
    <p:extLst>
      <p:ext uri="{BB962C8B-B14F-4D97-AF65-F5344CB8AC3E}">
        <p14:creationId xmlns:p14="http://schemas.microsoft.com/office/powerpoint/2010/main" val="4256040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F7F05-3472-4346-ADB4-4571731D429D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dirty="0"/>
              <a:t>Для обсуждения</a:t>
            </a:r>
          </a:p>
        </p:txBody>
      </p:sp>
    </p:spTree>
    <p:extLst>
      <p:ext uri="{BB962C8B-B14F-4D97-AF65-F5344CB8AC3E}">
        <p14:creationId xmlns:p14="http://schemas.microsoft.com/office/powerpoint/2010/main" val="3841994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F7F05-3472-4346-ADB4-4571731D429D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dirty="0"/>
              <a:t>Для обсуждения</a:t>
            </a:r>
          </a:p>
        </p:txBody>
      </p:sp>
    </p:spTree>
    <p:extLst>
      <p:ext uri="{BB962C8B-B14F-4D97-AF65-F5344CB8AC3E}">
        <p14:creationId xmlns:p14="http://schemas.microsoft.com/office/powerpoint/2010/main" val="789566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F7F05-3472-4346-ADB4-4571731D429D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dirty="0"/>
              <a:t>Для обсуждения</a:t>
            </a:r>
          </a:p>
        </p:txBody>
      </p:sp>
    </p:spTree>
    <p:extLst>
      <p:ext uri="{BB962C8B-B14F-4D97-AF65-F5344CB8AC3E}">
        <p14:creationId xmlns:p14="http://schemas.microsoft.com/office/powerpoint/2010/main" val="389236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D77E5D0-78F5-4078-965D-72FE14024543}" type="datetime1">
              <a:rPr lang="ru-RU" smtClean="0"/>
              <a:pPr/>
              <a:t>23.02.2018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ru-RU"/>
              <a:t>ДОКУМЕНТ ДЛЯ ОБГОВОРЕННЯ / Kalachov Denys / 0504445035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2DE802C-EAF6-4332-8342-120893CFD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17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02E0A-889B-4F4C-A46B-C095E1512D69}" type="datetime1">
              <a:rPr lang="ru-RU" smtClean="0"/>
              <a:pPr/>
              <a:t>23.02.2018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ДОКУМЕНТ ДЛЯ ОБГОВОРЕННЯ / Kalachov Denys / 0504445035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802C-EAF6-4332-8342-120893CFD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457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2274-3146-431B-8E8E-3CF5E755EDFF}" type="datetime1">
              <a:rPr lang="ru-RU" smtClean="0"/>
              <a:pPr/>
              <a:t>23.02.2018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ДОКУМЕНТ ДЛЯ ОБГОВОРЕННЯ / Kalachov Denys / 0504445035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802C-EAF6-4332-8342-120893CFD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65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6DE9-9162-4DCB-B1FD-F7362FEDB983}" type="datetime1">
              <a:rPr lang="ru-RU" smtClean="0"/>
              <a:pPr/>
              <a:t>23.02.2018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ДОКУМЕНТ ДЛЯ ОБГОВОРЕННЯ / Kalachov Denys / 0504445035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802C-EAF6-4332-8342-120893CFD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0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0E00-A348-4581-85A3-4A5D239D6D5F}" type="datetime1">
              <a:rPr lang="ru-RU" smtClean="0"/>
              <a:pPr/>
              <a:t>23.02.2018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ДОКУМЕНТ ДЛЯ ОБГОВОРЕННЯ / Kalachov Denys / 0504445035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802C-EAF6-4332-8342-120893CFD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73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CBC4-08CB-432B-A200-8FCDA3D62A94}" type="datetime1">
              <a:rPr lang="ru-RU" smtClean="0"/>
              <a:pPr/>
              <a:t>23.02.2018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ДОКУМЕНТ ДЛЯ ОБГОВОРЕННЯ / Kalachov Denys / 0504445035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802C-EAF6-4332-8342-120893CFD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80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C8A96-CAEE-4AD0-9569-6936E3A6EE98}" type="datetime1">
              <a:rPr lang="ru-RU" smtClean="0"/>
              <a:pPr/>
              <a:t>23.02.2018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ДОКУМЕНТ ДЛЯ ОБГОВОРЕННЯ / Kalachov Denys / 0504445035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802C-EAF6-4332-8342-120893CFD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31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44385-351C-47D4-B44B-1E4CB98FDF98}" type="datetime1">
              <a:rPr lang="ru-RU" smtClean="0"/>
              <a:pPr/>
              <a:t>23.02.2018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ДОКУМЕНТ ДЛЯ ОБГОВОРЕННЯ / Kalachov Denys / 0504445035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802C-EAF6-4332-8342-120893CFD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57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C79-EFF9-4B4E-B6CC-B2B31D325813}" type="datetime1">
              <a:rPr lang="ru-RU" smtClean="0"/>
              <a:pPr/>
              <a:t>23.02.2018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ДОКУМЕНТ ДЛЯ ОБГОВОРЕННЯ / Kalachov Denys / 0504445035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802C-EAF6-4332-8342-120893CFD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54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8166C-3B00-46AD-A3BD-5BA020DDFB71}" type="datetime1">
              <a:rPr lang="ru-RU" smtClean="0"/>
              <a:pPr/>
              <a:t>23.02.2018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ДОКУМЕНТ ДЛЯ ОБГОВОРЕННЯ / Kalachov Denys / 0504445035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2DE802C-EAF6-4332-8342-120893CFD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196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 cstate="print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B7E1DE0-67ED-468C-92EA-9F32BD57C59C}" type="datetime1">
              <a:rPr lang="ru-RU" smtClean="0"/>
              <a:pPr/>
              <a:t>23.02.2018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ru-RU"/>
              <a:t>ДОКУМЕНТ ДЛЯ ОБГОВОРЕННЯ / Kalachov Denys / 0504445035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2DE802C-EAF6-4332-8342-120893CFD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786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8EE46160-BB33-45DC-BD2F-044A4B9FCCDF}" type="datetime1">
              <a:rPr lang="ru-RU" smtClean="0"/>
              <a:pPr/>
              <a:t>23.02.2018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ru-RU" dirty="0"/>
              <a:t>ДОКУМЕНТ ДЛЯ ОБГОВОРЕННЯ / </a:t>
            </a:r>
            <a:r>
              <a:rPr lang="ru-RU" dirty="0" err="1"/>
              <a:t>Kalachov</a:t>
            </a:r>
            <a:r>
              <a:rPr lang="ru-RU" dirty="0"/>
              <a:t> </a:t>
            </a:r>
            <a:r>
              <a:rPr lang="ru-RU" dirty="0" err="1"/>
              <a:t>Denys</a:t>
            </a:r>
            <a:r>
              <a:rPr lang="ru-RU" dirty="0"/>
              <a:t> / 0504445035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2DE802C-EAF6-4332-8342-120893CFD3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65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audm.org.ua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audm.org.ua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Word_97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Word_97_2003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1"/>
          <a:stretch/>
        </p:blipFill>
        <p:spPr>
          <a:xfrm>
            <a:off x="1064446" y="2323066"/>
            <a:ext cx="3230508" cy="310233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-12000" y="6969"/>
            <a:ext cx="12204000" cy="931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latin typeface="+mj-lt"/>
              </a:rPr>
              <a:t>	</a:t>
            </a:r>
            <a:r>
              <a:rPr lang="it-IT" sz="3200" dirty="0">
                <a:latin typeface="+mj-lt"/>
              </a:rPr>
              <a:t>Policy Agenda.</a:t>
            </a:r>
            <a:r>
              <a:rPr lang="uk-UA" sz="3200" dirty="0">
                <a:latin typeface="+mj-lt"/>
              </a:rPr>
              <a:t> Пріоритетні кроки реформи ОПК</a:t>
            </a:r>
          </a:p>
          <a:p>
            <a:pPr algn="ctr"/>
            <a:r>
              <a:rPr lang="uk-UA" sz="3200" dirty="0">
                <a:latin typeface="+mj-lt"/>
              </a:rPr>
              <a:t>Асоціація виробників озброєння та військової техніки</a:t>
            </a:r>
          </a:p>
        </p:txBody>
      </p:sp>
      <p:sp>
        <p:nvSpPr>
          <p:cNvPr id="6" name="Прямоугольник 8"/>
          <p:cNvSpPr/>
          <p:nvPr/>
        </p:nvSpPr>
        <p:spPr>
          <a:xfrm>
            <a:off x="1858581" y="3221863"/>
            <a:ext cx="21581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chemeClr val="tx2">
                    <a:lumMod val="50000"/>
                    <a:lumOff val="50000"/>
                  </a:schemeClr>
                </a:solidFill>
                <a:latin typeface="+mj-lt"/>
              </a:rPr>
              <a:t>We know-how</a:t>
            </a:r>
          </a:p>
        </p:txBody>
      </p:sp>
      <p:sp>
        <p:nvSpPr>
          <p:cNvPr id="2" name="Rectangle 1"/>
          <p:cNvSpPr/>
          <p:nvPr/>
        </p:nvSpPr>
        <p:spPr>
          <a:xfrm>
            <a:off x="4702526" y="5654197"/>
            <a:ext cx="7170057" cy="7078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r">
              <a:spcBef>
                <a:spcPct val="0"/>
              </a:spcBef>
            </a:pPr>
            <a:r>
              <a:rPr lang="uk-UA" i="1" dirty="0">
                <a:latin typeface="+mj-lt"/>
              </a:rPr>
              <a:t>3% - темп щорічного зростання галузі (</a:t>
            </a:r>
            <a:r>
              <a:rPr lang="it-IT" i="1" dirty="0">
                <a:latin typeface="+mj-lt"/>
              </a:rPr>
              <a:t>PWC</a:t>
            </a:r>
            <a:r>
              <a:rPr lang="uk-UA" i="1" dirty="0">
                <a:latin typeface="+mj-lt"/>
              </a:rPr>
              <a:t> і</a:t>
            </a:r>
            <a:r>
              <a:rPr lang="it-IT" i="1" dirty="0">
                <a:latin typeface="+mj-lt"/>
              </a:rPr>
              <a:t> </a:t>
            </a:r>
            <a:r>
              <a:rPr lang="it-IT" i="1" dirty="0" err="1">
                <a:latin typeface="+mj-lt"/>
              </a:rPr>
              <a:t>Deloitte</a:t>
            </a:r>
            <a:r>
              <a:rPr lang="uk-UA" i="1" dirty="0">
                <a:latin typeface="+mj-lt"/>
              </a:rPr>
              <a:t>, 2013)</a:t>
            </a:r>
            <a:endParaRPr lang="it-IT" i="1" dirty="0">
              <a:latin typeface="+mj-lt"/>
            </a:endParaRPr>
          </a:p>
          <a:p>
            <a:pPr algn="r">
              <a:spcBef>
                <a:spcPct val="0"/>
              </a:spcBef>
            </a:pPr>
            <a:r>
              <a:rPr lang="uk-UA" i="1" dirty="0">
                <a:latin typeface="+mj-lt"/>
              </a:rPr>
              <a:t>$700 млрд. - щорічний обсяг виробництва Топ-100 найбільших компаній сектору </a:t>
            </a:r>
            <a:r>
              <a:rPr lang="it-IT" i="1" dirty="0" err="1">
                <a:latin typeface="+mj-lt"/>
              </a:rPr>
              <a:t>Aerospace&amp;Defense</a:t>
            </a:r>
            <a:r>
              <a:rPr lang="it-IT" i="1" dirty="0">
                <a:latin typeface="+mj-lt"/>
              </a:rPr>
              <a:t> </a:t>
            </a:r>
            <a:endParaRPr lang="uk-UA" i="1" dirty="0">
              <a:latin typeface="+mj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507606" y="3421918"/>
            <a:ext cx="7559898" cy="707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Реформа системи управління оборонно-промисловим комплексом</a:t>
            </a:r>
          </a:p>
        </p:txBody>
      </p:sp>
    </p:spTree>
    <p:extLst>
      <p:ext uri="{BB962C8B-B14F-4D97-AF65-F5344CB8AC3E}">
        <p14:creationId xmlns:p14="http://schemas.microsoft.com/office/powerpoint/2010/main" val="1046252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412" y="564847"/>
            <a:ext cx="10772775" cy="1658198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Схема надання суб'єктам зовнішньоекономічної діяльності </a:t>
            </a:r>
            <a:r>
              <a:rPr lang="uk-UA" sz="2800" b="1" dirty="0" smtClean="0"/>
              <a:t>ПОВНОВАЖЕНЬ</a:t>
            </a:r>
            <a:r>
              <a:rPr lang="uk-UA" sz="2800" dirty="0" smtClean="0"/>
              <a:t>  на право здійснення експорту, імпорту товарів військового призначення та товарів, які містять відомості, що становлять державну таємницю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180114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                             </a:t>
            </a:r>
            <a:r>
              <a:rPr lang="uk-UA" sz="2800" b="1" u="sng" dirty="0" smtClean="0">
                <a:solidFill>
                  <a:srgbClr val="FF0000"/>
                </a:solidFill>
              </a:rPr>
              <a:t>Тривалість проходження до 5 років!!!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24987" y="6424068"/>
            <a:ext cx="5884819" cy="433931"/>
          </a:xfrm>
        </p:spPr>
        <p:txBody>
          <a:bodyPr/>
          <a:lstStyle/>
          <a:p>
            <a:r>
              <a:rPr lang="ru-RU" dirty="0" smtClean="0"/>
              <a:t>ДОКУМЕНТ ДЛЯ ОБГОВОРЕННЯ </a:t>
            </a:r>
            <a:r>
              <a:rPr lang="uk-UA" dirty="0" smtClean="0"/>
              <a:t>РОЗРОБЛЕНО:  </a:t>
            </a:r>
            <a:r>
              <a:rPr lang="en-US" dirty="0" smtClean="0"/>
              <a:t>AUDM.ORG.UA </a:t>
            </a:r>
            <a:r>
              <a:rPr lang="ru-RU" dirty="0" smtClean="0"/>
              <a:t>-  </a:t>
            </a:r>
            <a:r>
              <a:rPr lang="uk-UA" dirty="0" smtClean="0"/>
              <a:t>Не для розповсюдження - Конфіденційно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005840" y="4585063"/>
            <a:ext cx="1632857" cy="1227909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Підприємство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 bwMode="auto">
          <a:xfrm rot="10800000">
            <a:off x="1580604" y="3879671"/>
            <a:ext cx="496388" cy="600892"/>
          </a:xfrm>
          <a:prstGeom prst="downArrow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uk-UA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979714" y="2677889"/>
            <a:ext cx="4441373" cy="1123405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uk-UA" sz="2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ДСЄКУ</a:t>
            </a:r>
            <a:endParaRPr lang="uk-UA" sz="20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 bwMode="auto">
          <a:xfrm>
            <a:off x="3069768" y="3944983"/>
            <a:ext cx="574765" cy="548641"/>
          </a:xfrm>
          <a:prstGeom prst="downArrow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uk-UA"/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4611188" y="3944985"/>
            <a:ext cx="548640" cy="548641"/>
          </a:xfrm>
          <a:prstGeom prst="downArrow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uk-UA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2899956" y="4598124"/>
            <a:ext cx="966651" cy="1240973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uk-UA" sz="1600" b="1" dirty="0" smtClean="0"/>
              <a:t>СБУ</a:t>
            </a:r>
          </a:p>
          <a:p>
            <a:pPr algn="ctr"/>
            <a:r>
              <a:rPr lang="uk-UA" sz="1600" b="1" dirty="0" smtClean="0"/>
              <a:t>СЗР</a:t>
            </a:r>
          </a:p>
          <a:p>
            <a:pPr algn="ctr"/>
            <a:r>
              <a:rPr lang="uk-UA" sz="1600" b="1" dirty="0" smtClean="0"/>
              <a:t>ГУ</a:t>
            </a:r>
            <a:r>
              <a:rPr lang="uk-UA" sz="1600" dirty="0" smtClean="0"/>
              <a:t>Р</a:t>
            </a:r>
          </a:p>
          <a:p>
            <a:pPr algn="ctr"/>
            <a:r>
              <a:rPr lang="uk-UA" sz="1600" b="1" dirty="0" smtClean="0">
                <a:solidFill>
                  <a:srgbClr val="FF0000"/>
                </a:solidFill>
              </a:rPr>
              <a:t>УОП</a:t>
            </a:r>
            <a:endParaRPr lang="uk-UA" sz="16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4402181" y="4598126"/>
            <a:ext cx="966651" cy="1240971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uk-UA" sz="1600" b="1" dirty="0" smtClean="0"/>
              <a:t>МЄРТ</a:t>
            </a:r>
          </a:p>
          <a:p>
            <a:pPr algn="ctr"/>
            <a:r>
              <a:rPr lang="uk-UA" sz="1600" b="1" dirty="0" smtClean="0"/>
              <a:t>Мін Юст</a:t>
            </a:r>
          </a:p>
          <a:p>
            <a:pPr algn="ctr"/>
            <a:r>
              <a:rPr lang="uk-UA" sz="1600" b="1" dirty="0" err="1" smtClean="0"/>
              <a:t>МО</a:t>
            </a:r>
            <a:endParaRPr lang="uk-UA" sz="1600" b="1" dirty="0" smtClean="0"/>
          </a:p>
          <a:p>
            <a:pPr algn="ctr"/>
            <a:r>
              <a:rPr lang="uk-UA" sz="1600" b="1" dirty="0" smtClean="0"/>
              <a:t>МЗС</a:t>
            </a:r>
          </a:p>
          <a:p>
            <a:pPr algn="ctr"/>
            <a:r>
              <a:rPr lang="uk-UA" sz="1600" b="1" dirty="0" smtClean="0"/>
              <a:t>Мін Фін</a:t>
            </a:r>
          </a:p>
        </p:txBody>
      </p:sp>
      <p:cxnSp>
        <p:nvCxnSpPr>
          <p:cNvPr id="19" name="Соединительная линия уступом 18"/>
          <p:cNvCxnSpPr/>
          <p:nvPr/>
        </p:nvCxnSpPr>
        <p:spPr>
          <a:xfrm rot="5400000" flipH="1" flipV="1">
            <a:off x="3344092" y="4428312"/>
            <a:ext cx="1227909" cy="156754"/>
          </a:xfrm>
          <a:prstGeom prst="bentConnector3">
            <a:avLst>
              <a:gd name="adj1" fmla="val 106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/>
          <p:nvPr/>
        </p:nvCxnSpPr>
        <p:spPr>
          <a:xfrm rot="16200000" flipV="1">
            <a:off x="3749041" y="4389123"/>
            <a:ext cx="1175657" cy="209006"/>
          </a:xfrm>
          <a:prstGeom prst="bentConnector3">
            <a:avLst>
              <a:gd name="adj1" fmla="val -22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трелка вправо 30"/>
          <p:cNvSpPr/>
          <p:nvPr/>
        </p:nvSpPr>
        <p:spPr bwMode="auto">
          <a:xfrm>
            <a:off x="5577840" y="2899956"/>
            <a:ext cx="522514" cy="391886"/>
          </a:xfrm>
          <a:prstGeom prst="rightArrow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uk-UA"/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6230983" y="2704013"/>
            <a:ext cx="1005840" cy="836023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МЄРТ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33" name="Стрелка вправо 32"/>
          <p:cNvSpPr/>
          <p:nvPr/>
        </p:nvSpPr>
        <p:spPr bwMode="auto">
          <a:xfrm>
            <a:off x="7354387" y="2886894"/>
            <a:ext cx="574766" cy="391885"/>
          </a:xfrm>
          <a:prstGeom prst="rightArrow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uk-UA"/>
          </a:p>
        </p:txBody>
      </p:sp>
      <p:sp>
        <p:nvSpPr>
          <p:cNvPr id="34" name="Прямоугольник 33"/>
          <p:cNvSpPr/>
          <p:nvPr/>
        </p:nvSpPr>
        <p:spPr bwMode="auto">
          <a:xfrm>
            <a:off x="8020594" y="2704011"/>
            <a:ext cx="1005840" cy="836026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Урядова 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</a:rPr>
              <a:t>комісія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36" name="Стрелка вправо 35"/>
          <p:cNvSpPr/>
          <p:nvPr/>
        </p:nvSpPr>
        <p:spPr bwMode="auto">
          <a:xfrm rot="5400000">
            <a:off x="8245929" y="3869875"/>
            <a:ext cx="640080" cy="515982"/>
          </a:xfrm>
          <a:prstGeom prst="rightArrow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uk-UA"/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9875520" y="2717074"/>
            <a:ext cx="1384663" cy="862151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Міжурядова 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</a:rPr>
              <a:t>комісія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auto">
          <a:xfrm>
            <a:off x="7968323" y="4624251"/>
            <a:ext cx="1175678" cy="1240973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Засідання 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</a:rPr>
              <a:t>КМ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40" name="Стрелка вправо 39"/>
          <p:cNvSpPr/>
          <p:nvPr/>
        </p:nvSpPr>
        <p:spPr bwMode="auto">
          <a:xfrm>
            <a:off x="9222359" y="5081451"/>
            <a:ext cx="600910" cy="274320"/>
          </a:xfrm>
          <a:prstGeom prst="rightArrow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uk-UA"/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9862457" y="4624252"/>
            <a:ext cx="1502229" cy="1227913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uk-UA" b="1" dirty="0" smtClean="0"/>
              <a:t>Постанова КМ </a:t>
            </a:r>
          </a:p>
          <a:p>
            <a:pPr algn="ctr"/>
            <a:r>
              <a:rPr lang="uk-UA" b="1" dirty="0" smtClean="0"/>
              <a:t>№ 1228</a:t>
            </a:r>
            <a:endParaRPr lang="uk-UA" b="1" dirty="0"/>
          </a:p>
        </p:txBody>
      </p:sp>
      <p:cxnSp>
        <p:nvCxnSpPr>
          <p:cNvPr id="43" name="Соединительная линия уступом 42"/>
          <p:cNvCxnSpPr>
            <a:stCxn id="39" idx="2"/>
          </p:cNvCxnSpPr>
          <p:nvPr/>
        </p:nvCxnSpPr>
        <p:spPr>
          <a:xfrm rot="5400000">
            <a:off x="5081448" y="2560326"/>
            <a:ext cx="169816" cy="677961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Стрелка вправо 47"/>
          <p:cNvSpPr/>
          <p:nvPr/>
        </p:nvSpPr>
        <p:spPr bwMode="auto">
          <a:xfrm>
            <a:off x="9170126" y="2899954"/>
            <a:ext cx="535577" cy="209006"/>
          </a:xfrm>
          <a:prstGeom prst="rightArrow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uk-UA"/>
          </a:p>
        </p:txBody>
      </p:sp>
      <p:sp>
        <p:nvSpPr>
          <p:cNvPr id="49" name="Стрелка вправо 48"/>
          <p:cNvSpPr/>
          <p:nvPr/>
        </p:nvSpPr>
        <p:spPr bwMode="auto">
          <a:xfrm rot="10800000">
            <a:off x="9104810" y="3174273"/>
            <a:ext cx="561703" cy="248195"/>
          </a:xfrm>
          <a:prstGeom prst="rightArrow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412" y="564847"/>
            <a:ext cx="10772775" cy="1658198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Схема надання суб'єктам зовнішньоекономічної діяльності </a:t>
            </a:r>
            <a:r>
              <a:rPr lang="uk-UA" sz="2800" b="1" dirty="0" smtClean="0"/>
              <a:t>ДОЗВОЛУ</a:t>
            </a:r>
            <a:r>
              <a:rPr lang="uk-UA" sz="2800" dirty="0" smtClean="0"/>
              <a:t> на право здійснення експорту, імпорту товарів військового призначення та товарів, які містять відомості, що становлять державну таємницю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6656" y="2011679"/>
            <a:ext cx="10753725" cy="440218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                             </a:t>
            </a:r>
            <a:r>
              <a:rPr lang="uk-UA" b="1" u="sng" dirty="0" smtClean="0">
                <a:solidFill>
                  <a:srgbClr val="FF0000"/>
                </a:solidFill>
              </a:rPr>
              <a:t>Тривалість проходження до 90 днів!!!</a:t>
            </a:r>
            <a:r>
              <a:rPr lang="uk-UA" dirty="0" smtClean="0"/>
              <a:t> </a:t>
            </a:r>
            <a:endParaRPr lang="uk-UA" sz="28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24987" y="6424068"/>
            <a:ext cx="5884819" cy="433931"/>
          </a:xfrm>
        </p:spPr>
        <p:txBody>
          <a:bodyPr/>
          <a:lstStyle/>
          <a:p>
            <a:r>
              <a:rPr lang="ru-RU" dirty="0" smtClean="0"/>
              <a:t>ДОКУМЕНТ ДЛЯ ОБГОВОРЕННЯ </a:t>
            </a:r>
            <a:r>
              <a:rPr lang="uk-UA" dirty="0" smtClean="0"/>
              <a:t>РОЗРОБЛЕНО:  </a:t>
            </a:r>
            <a:r>
              <a:rPr lang="en-US" dirty="0" smtClean="0"/>
              <a:t>AUDM.ORG.UA </a:t>
            </a:r>
            <a:r>
              <a:rPr lang="ru-RU" dirty="0" smtClean="0"/>
              <a:t>-  </a:t>
            </a:r>
            <a:r>
              <a:rPr lang="uk-UA" dirty="0" smtClean="0"/>
              <a:t>Не для розповсюдження - Конфіденційно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979719" y="2651760"/>
            <a:ext cx="1632857" cy="1227909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Підприємство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 bwMode="auto">
          <a:xfrm rot="16200000">
            <a:off x="3069777" y="2873831"/>
            <a:ext cx="496388" cy="600892"/>
          </a:xfrm>
          <a:prstGeom prst="downArrow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uk-UA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827425" y="2612575"/>
            <a:ext cx="3657601" cy="1280156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uk-UA" sz="2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ДСЄКУ</a:t>
            </a:r>
            <a:endParaRPr lang="uk-UA" sz="20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 bwMode="auto">
          <a:xfrm>
            <a:off x="4363005" y="3958046"/>
            <a:ext cx="574765" cy="548641"/>
          </a:xfrm>
          <a:prstGeom prst="downArrow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uk-UA"/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6492260" y="3958048"/>
            <a:ext cx="548640" cy="548641"/>
          </a:xfrm>
          <a:prstGeom prst="downArrow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uk-UA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4180130" y="4598123"/>
            <a:ext cx="966651" cy="1580607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uk-UA" sz="1600" b="1" dirty="0" smtClean="0"/>
              <a:t>СБУ</a:t>
            </a:r>
          </a:p>
          <a:p>
            <a:pPr algn="ctr"/>
            <a:r>
              <a:rPr lang="uk-UA" sz="1600" b="1" dirty="0" smtClean="0"/>
              <a:t>СЗР</a:t>
            </a:r>
          </a:p>
          <a:p>
            <a:pPr algn="ctr"/>
            <a:r>
              <a:rPr lang="uk-UA" sz="1600" b="1" dirty="0" smtClean="0"/>
              <a:t>ГУ</a:t>
            </a:r>
            <a:r>
              <a:rPr lang="uk-UA" sz="1600" dirty="0" smtClean="0"/>
              <a:t>Р</a:t>
            </a:r>
          </a:p>
          <a:p>
            <a:pPr algn="ctr"/>
            <a:r>
              <a:rPr lang="uk-UA" sz="1600" b="1" dirty="0" smtClean="0">
                <a:solidFill>
                  <a:srgbClr val="FF0000"/>
                </a:solidFill>
              </a:rPr>
              <a:t>УОП</a:t>
            </a:r>
          </a:p>
          <a:p>
            <a:pPr algn="ctr"/>
            <a:r>
              <a:rPr lang="uk-UA" sz="1600" b="1" dirty="0" smtClean="0">
                <a:solidFill>
                  <a:srgbClr val="FF0000"/>
                </a:solidFill>
              </a:rPr>
              <a:t>УСЄ</a:t>
            </a:r>
            <a:endParaRPr lang="uk-UA" sz="16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6296316" y="4611189"/>
            <a:ext cx="966651" cy="1580605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uk-UA" sz="1600" b="1" dirty="0" smtClean="0"/>
              <a:t>МЄРТ</a:t>
            </a:r>
          </a:p>
          <a:p>
            <a:pPr algn="ctr"/>
            <a:r>
              <a:rPr lang="uk-UA" sz="1600" b="1" dirty="0" smtClean="0"/>
              <a:t>Мін Юст</a:t>
            </a:r>
          </a:p>
          <a:p>
            <a:pPr algn="ctr"/>
            <a:r>
              <a:rPr lang="uk-UA" sz="1600" b="1" dirty="0" err="1" smtClean="0"/>
              <a:t>МО</a:t>
            </a:r>
            <a:endParaRPr lang="uk-UA" sz="1600" b="1" dirty="0" smtClean="0"/>
          </a:p>
          <a:p>
            <a:pPr algn="ctr"/>
            <a:r>
              <a:rPr lang="uk-UA" sz="1600" b="1" dirty="0" smtClean="0"/>
              <a:t>МЗС</a:t>
            </a:r>
          </a:p>
          <a:p>
            <a:pPr algn="ctr"/>
            <a:r>
              <a:rPr lang="uk-UA" sz="1600" b="1" dirty="0" smtClean="0"/>
              <a:t>Мін Фін</a:t>
            </a:r>
          </a:p>
        </p:txBody>
      </p:sp>
      <p:cxnSp>
        <p:nvCxnSpPr>
          <p:cNvPr id="19" name="Соединительная линия уступом 18"/>
          <p:cNvCxnSpPr/>
          <p:nvPr/>
        </p:nvCxnSpPr>
        <p:spPr>
          <a:xfrm rot="5400000" flipH="1" flipV="1">
            <a:off x="4611203" y="4441375"/>
            <a:ext cx="1227909" cy="156754"/>
          </a:xfrm>
          <a:prstGeom prst="bentConnector3">
            <a:avLst>
              <a:gd name="adj1" fmla="val 106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/>
          <p:nvPr/>
        </p:nvCxnSpPr>
        <p:spPr>
          <a:xfrm rot="16200000" flipV="1">
            <a:off x="5590924" y="4389123"/>
            <a:ext cx="1175657" cy="209006"/>
          </a:xfrm>
          <a:prstGeom prst="bentConnector3">
            <a:avLst>
              <a:gd name="adj1" fmla="val -222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трелка вправо 32"/>
          <p:cNvSpPr/>
          <p:nvPr/>
        </p:nvSpPr>
        <p:spPr bwMode="auto">
          <a:xfrm>
            <a:off x="7929162" y="2704014"/>
            <a:ext cx="574766" cy="391885"/>
          </a:xfrm>
          <a:prstGeom prst="rightArrow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uk-UA"/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8882754" y="2651761"/>
            <a:ext cx="1463039" cy="1280160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Міжурядова 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</a:rPr>
              <a:t>Комісія ВТС</a:t>
            </a:r>
            <a:endParaRPr lang="uk-UA" b="1" dirty="0">
              <a:solidFill>
                <a:schemeClr val="bg1"/>
              </a:solidFill>
            </a:endParaRPr>
          </a:p>
        </p:txBody>
      </p:sp>
      <p:sp>
        <p:nvSpPr>
          <p:cNvPr id="38" name="Стрелка вниз 37"/>
          <p:cNvSpPr/>
          <p:nvPr/>
        </p:nvSpPr>
        <p:spPr bwMode="auto">
          <a:xfrm rot="5400000">
            <a:off x="7916097" y="3278779"/>
            <a:ext cx="522514" cy="587829"/>
          </a:xfrm>
          <a:prstGeom prst="downArrow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38468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Головна мета </a:t>
            </a:r>
            <a:r>
              <a:rPr lang="ru-RU" sz="4000" b="1" dirty="0" err="1" smtClean="0"/>
              <a:t>першого</a:t>
            </a:r>
            <a:r>
              <a:rPr lang="ru-RU" sz="4000" b="1" dirty="0" smtClean="0"/>
              <a:t> этапу</a:t>
            </a:r>
            <a:endParaRPr lang="uk-UA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uk-UA" sz="2800" b="1" dirty="0" smtClean="0">
                <a:solidFill>
                  <a:srgbClr val="28960E"/>
                </a:solidFill>
              </a:rPr>
              <a:t> Зберігається та удосконалюється монополія держави на КОНТРОЛЬ за діяльністю в сфері </a:t>
            </a:r>
            <a:r>
              <a:rPr lang="uk-UA" sz="2800" b="1" dirty="0" smtClean="0">
                <a:solidFill>
                  <a:srgbClr val="28960E"/>
                </a:solidFill>
              </a:rPr>
              <a:t>експорту </a:t>
            </a:r>
            <a:r>
              <a:rPr lang="uk-UA" sz="2800" b="1" dirty="0" smtClean="0">
                <a:solidFill>
                  <a:srgbClr val="28960E"/>
                </a:solidFill>
              </a:rPr>
              <a:t>та </a:t>
            </a:r>
            <a:r>
              <a:rPr lang="uk-UA" sz="2800" b="1" dirty="0" smtClean="0">
                <a:solidFill>
                  <a:srgbClr val="28960E"/>
                </a:solidFill>
              </a:rPr>
              <a:t>імпорту </a:t>
            </a:r>
            <a:r>
              <a:rPr lang="uk-UA" sz="2800" b="1" dirty="0" smtClean="0">
                <a:solidFill>
                  <a:srgbClr val="28960E"/>
                </a:solidFill>
              </a:rPr>
              <a:t>озброєння, боєприпасів,  військової  техніки  та спеціальних комплектуючих виробів </a:t>
            </a:r>
            <a:r>
              <a:rPr lang="uk-UA" sz="2800" b="1" dirty="0" smtClean="0">
                <a:solidFill>
                  <a:srgbClr val="28960E"/>
                </a:solidFill>
              </a:rPr>
              <a:t>для </a:t>
            </a:r>
            <a:r>
              <a:rPr lang="uk-UA" sz="2800" b="1" dirty="0" smtClean="0">
                <a:solidFill>
                  <a:srgbClr val="28960E"/>
                </a:solidFill>
              </a:rPr>
              <a:t>їх  виробництва.</a:t>
            </a:r>
          </a:p>
          <a:p>
            <a:pPr>
              <a:buNone/>
            </a:pPr>
            <a:endParaRPr lang="uk-UA" sz="2800" b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uk-UA" sz="2800" b="1" dirty="0" smtClean="0">
                <a:solidFill>
                  <a:srgbClr val="C00000"/>
                </a:solidFill>
              </a:rPr>
              <a:t> Ліквідується  монополія державних підприємств на експорт та імпорт озброєння, боєприпасів,  військової  техніки  та спеціальних комплектуючих виробів для  їх  виробництва;</a:t>
            </a:r>
          </a:p>
          <a:p>
            <a:pPr>
              <a:buFont typeface="Wingdings" pitchFamily="2" charset="2"/>
              <a:buChar char="§"/>
            </a:pPr>
            <a:r>
              <a:rPr lang="uk-UA" sz="2800" b="1" dirty="0" smtClean="0">
                <a:solidFill>
                  <a:srgbClr val="C00000"/>
                </a:solidFill>
              </a:rPr>
              <a:t> Ліквідуються корупційні складові у роботі  ДСЕК</a:t>
            </a:r>
            <a:endParaRPr lang="uk-UA" sz="2800" b="1" dirty="0">
              <a:solidFill>
                <a:srgbClr val="C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ДОКУМЕНТ ДЛЯ ОБГОВОРЕННЯ / Kalachov Denys / 0504445035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="" xmlns:a16="http://schemas.microsoft.com/office/drawing/2014/main" id="{6B5C9ACB-F258-4194-B16C-F0A87FDE9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77000"/>
            <a:ext cx="6400800" cy="306297"/>
          </a:xfrm>
        </p:spPr>
        <p:txBody>
          <a:bodyPr/>
          <a:lstStyle/>
          <a:p>
            <a:r>
              <a:rPr lang="ru-RU" dirty="0"/>
              <a:t>ДОКУМЕНТ ДЛЯ ОБГОВОРЕННЯ </a:t>
            </a:r>
            <a:r>
              <a:rPr lang="uk-UA" dirty="0"/>
              <a:t>РОЗРОБЛЕНО:  </a:t>
            </a:r>
            <a:r>
              <a:rPr lang="en-US" dirty="0"/>
              <a:t>AUDM.ORG.UA </a:t>
            </a:r>
            <a:r>
              <a:rPr lang="ru-RU" dirty="0"/>
              <a:t>-  </a:t>
            </a:r>
            <a:r>
              <a:rPr lang="uk-UA" dirty="0"/>
              <a:t>Не для розповсюдження - Конфіденційно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="" xmlns:a16="http://schemas.microsoft.com/office/drawing/2014/main" id="{82732990-006C-4947-8D6F-92773884B2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656374"/>
              </p:ext>
            </p:extLst>
          </p:nvPr>
        </p:nvGraphicFramePr>
        <p:xfrm>
          <a:off x="387927" y="928255"/>
          <a:ext cx="11513127" cy="5500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Лист" r:id="rId3" imgW="8963117" imgH="4905503" progId="Excel.Sheet.12">
                  <p:embed/>
                </p:oleObj>
              </mc:Choice>
              <mc:Fallback>
                <p:oleObj name="Лист" r:id="rId3" imgW="8963117" imgH="4905503" progId="Excel.Sheet.12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927" y="928255"/>
                        <a:ext cx="11513127" cy="55002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9396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Стан розроблення змін до нормативно-правової бази 1 етапу</a:t>
            </a:r>
            <a:endParaRPr lang="uk-UA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607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0" y="945931"/>
            <a:ext cx="1220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ДОКУМЕНТ ДЛЯ ОБГОВОРЕННЯ </a:t>
            </a:r>
            <a:r>
              <a:rPr lang="uk-UA" dirty="0"/>
              <a:t>РОЗРОБЛЕНО:  </a:t>
            </a:r>
            <a:r>
              <a:rPr lang="en-US" dirty="0"/>
              <a:t>AUDM.ORG.UA </a:t>
            </a:r>
            <a:r>
              <a:rPr lang="ru-RU" dirty="0"/>
              <a:t>-  </a:t>
            </a:r>
            <a:r>
              <a:rPr lang="uk-UA" dirty="0"/>
              <a:t>Не для розповсюдження - Конфіденційно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92200" y="192088"/>
            <a:ext cx="11099800" cy="852487"/>
          </a:xfrm>
        </p:spPr>
        <p:txBody>
          <a:bodyPr>
            <a:normAutofit/>
          </a:bodyPr>
          <a:lstStyle/>
          <a:p>
            <a:r>
              <a:rPr lang="uk-UA" sz="3200" dirty="0"/>
              <a:t>   </a:t>
            </a:r>
            <a:r>
              <a:rPr lang="uk-UA" sz="3200" b="1" dirty="0">
                <a:solidFill>
                  <a:schemeClr val="accent3">
                    <a:lumMod val="50000"/>
                  </a:schemeClr>
                </a:solidFill>
              </a:rPr>
              <a:t>Етап 2.  Дерегуляція</a:t>
            </a:r>
            <a:endParaRPr lang="it-IT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598738"/>
              </p:ext>
            </p:extLst>
          </p:nvPr>
        </p:nvGraphicFramePr>
        <p:xfrm>
          <a:off x="180117" y="993763"/>
          <a:ext cx="11816793" cy="5841365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17256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4813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498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96871">
                <a:tc>
                  <a:txBody>
                    <a:bodyPr/>
                    <a:lstStyle/>
                    <a:p>
                      <a:pPr indent="1358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Проблеми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54" marR="36054" marT="0" marB="0"/>
                </a:tc>
                <a:tc>
                  <a:txBody>
                    <a:bodyPr/>
                    <a:lstStyle/>
                    <a:p>
                      <a:pPr indent="1358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Прояви проблеми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54" marR="36054" marT="0" marB="0"/>
                </a:tc>
                <a:tc>
                  <a:txBody>
                    <a:bodyPr/>
                    <a:lstStyle/>
                    <a:p>
                      <a:pPr indent="1358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Шлях вирішення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54" marR="36054" marT="0" marB="0"/>
                </a:tc>
                <a:tc>
                  <a:txBody>
                    <a:bodyPr/>
                    <a:lstStyle/>
                    <a:p>
                      <a:pPr indent="1358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Результат змін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54" marR="36054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1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Відсутність прозорих зрозумілих правил виробництва озброєння і техніки, єдиних для всіх підприємств незалежно від форми власності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54" marR="36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ускладнений доступ  підприємств до участі в реалізації оборонного замовлення;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відсутність єдиного реєстру підприємств Оборонно-промислового комплексу;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відсутність конкурентних умов у розробці та виготовленні зразків ОВТ;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 - створення корупційних умов у процесі прийняття на озброєння та закупівлі військової техніки;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завищені ціни на озброєння та військову техніку.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54" marR="36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Розроблення системи стандартів, що вводяться новим ЗУ “Про створення та виробництво озброєння, військової і спеціальної техніки” з обов’язковим: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</a:t>
                      </a:r>
                      <a:r>
                        <a:rPr lang="uk-UA" sz="1200" baseline="0" dirty="0">
                          <a:effectLst/>
                        </a:rPr>
                        <a:t> </a:t>
                      </a:r>
                      <a:r>
                        <a:rPr lang="uk-UA" sz="1200" dirty="0">
                          <a:effectLst/>
                        </a:rPr>
                        <a:t>закріпленням поняття «виробник озброєння, військової і спеціальної техніки»;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закріпленням спрощеної та прозорої процедури </a:t>
                      </a:r>
                      <a:r>
                        <a:rPr lang="uk-UA" sz="1200" dirty="0" smtClean="0">
                          <a:effectLst/>
                        </a:rPr>
                        <a:t>ліцензування (сертифікації)</a:t>
                      </a:r>
                      <a:r>
                        <a:rPr lang="uk-UA" sz="1200" baseline="0" dirty="0" smtClean="0">
                          <a:effectLst/>
                        </a:rPr>
                        <a:t> </a:t>
                      </a:r>
                      <a:r>
                        <a:rPr lang="uk-UA" sz="1200" dirty="0">
                          <a:effectLst/>
                        </a:rPr>
                        <a:t>виробників по категоріям:</a:t>
                      </a:r>
                      <a:endParaRPr lang="it-IT" sz="1200" dirty="0">
                        <a:effectLst/>
                      </a:endParaRPr>
                    </a:p>
                    <a:p>
                      <a:pPr marL="174625" lvl="0" indent="87313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800"/>
                        <a:buFont typeface="Arial" panose="020B0604020202020204" pitchFamily="34" charset="0"/>
                        <a:buChar char="•"/>
                      </a:pPr>
                      <a:r>
                        <a:rPr lang="uk-UA" sz="1000" dirty="0" smtClean="0">
                          <a:effectLst/>
                        </a:rPr>
                        <a:t>Виробник, </a:t>
                      </a:r>
                      <a:r>
                        <a:rPr lang="uk-UA" sz="1000" dirty="0">
                          <a:effectLst/>
                        </a:rPr>
                        <a:t>військової та спеціальної</a:t>
                      </a:r>
                      <a:r>
                        <a:rPr lang="uk-UA" sz="1000" baseline="0" dirty="0">
                          <a:effectLst/>
                        </a:rPr>
                        <a:t> </a:t>
                      </a:r>
                      <a:r>
                        <a:rPr lang="uk-UA" sz="1000" dirty="0">
                          <a:effectLst/>
                        </a:rPr>
                        <a:t>техніки (реєстрація шляхом повідомлення);</a:t>
                      </a:r>
                      <a:endParaRPr lang="it-IT" sz="1200" dirty="0">
                        <a:effectLst/>
                      </a:endParaRPr>
                    </a:p>
                    <a:p>
                      <a:pPr marL="174625" lvl="0" indent="87313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800"/>
                        <a:buFont typeface="Arial" panose="020B0604020202020204" pitchFamily="34" charset="0"/>
                        <a:buChar char="•"/>
                      </a:pPr>
                      <a:r>
                        <a:rPr lang="uk-UA" sz="1000" dirty="0">
                          <a:effectLst/>
                        </a:rPr>
                        <a:t>Виробник </a:t>
                      </a:r>
                      <a:r>
                        <a:rPr lang="uk-UA" sz="1000" dirty="0" smtClean="0">
                          <a:effectLst/>
                        </a:rPr>
                        <a:t>військової зброї та озброєння </a:t>
                      </a:r>
                      <a:r>
                        <a:rPr lang="uk-UA" sz="1000" dirty="0">
                          <a:effectLst/>
                        </a:rPr>
                        <a:t>(підтвердження реєстрації шляхом перевірки умов безпечного зберігання зброї);</a:t>
                      </a:r>
                      <a:endParaRPr lang="it-IT" sz="1200" dirty="0">
                        <a:effectLst/>
                      </a:endParaRPr>
                    </a:p>
                    <a:p>
                      <a:pPr marL="174625" lvl="0" indent="87313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800"/>
                        <a:buFont typeface="Arial" panose="020B0604020202020204" pitchFamily="34" charset="0"/>
                        <a:buChar char="•"/>
                      </a:pPr>
                      <a:r>
                        <a:rPr lang="uk-UA" sz="1000" dirty="0">
                          <a:effectLst/>
                        </a:rPr>
                        <a:t>Підприємство з виробництва та утилізації  боєприпасів, вибухових та хімічних речовин (підтвердження реєстрація шляхом перевірки наявності обладнання,</a:t>
                      </a:r>
                      <a:r>
                        <a:rPr lang="uk-UA" sz="1200" dirty="0">
                          <a:effectLst/>
                        </a:rPr>
                        <a:t> </a:t>
                      </a:r>
                      <a:r>
                        <a:rPr lang="uk-UA" sz="1000" dirty="0">
                          <a:effectLst/>
                        </a:rPr>
                        <a:t>кваліфікованого персоналу</a:t>
                      </a:r>
                      <a:r>
                        <a:rPr lang="uk-UA" sz="1200" dirty="0">
                          <a:effectLst/>
                        </a:rPr>
                        <a:t>, </a:t>
                      </a:r>
                      <a:r>
                        <a:rPr lang="uk-UA" sz="1000" dirty="0">
                          <a:effectLst/>
                        </a:rPr>
                        <a:t>умов </a:t>
                      </a:r>
                      <a:r>
                        <a:rPr lang="uk-UA" sz="1000" dirty="0" smtClean="0">
                          <a:effectLst/>
                        </a:rPr>
                        <a:t>виробництва, </a:t>
                      </a:r>
                      <a:r>
                        <a:rPr lang="uk-UA" sz="1000" dirty="0">
                          <a:effectLst/>
                        </a:rPr>
                        <a:t>утилізації  та безпечного зберігання).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закріпленням статусу розробки:</a:t>
                      </a:r>
                      <a:endParaRPr lang="it-IT" sz="1200" dirty="0">
                        <a:effectLst/>
                      </a:endParaRPr>
                    </a:p>
                    <a:p>
                      <a:pPr marL="174625" lvl="0" indent="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800"/>
                        <a:buFont typeface="Arial" panose="020B0604020202020204" pitchFamily="34" charset="0"/>
                        <a:buChar char="•"/>
                      </a:pPr>
                      <a:r>
                        <a:rPr lang="uk-UA" sz="1000" kern="1200" dirty="0">
                          <a:effectLst/>
                        </a:rPr>
                        <a:t>Державне внутрішнє замовлення – розробка виготовляється на основі спільного рішення</a:t>
                      </a:r>
                      <a:endParaRPr lang="it-IT" sz="1000" kern="1200" dirty="0">
                        <a:effectLst/>
                      </a:endParaRPr>
                    </a:p>
                    <a:p>
                      <a:pPr marL="174625" lvl="0" indent="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800"/>
                        <a:buFont typeface="Arial" panose="020B0604020202020204" pitchFamily="34" charset="0"/>
                        <a:buChar char="•"/>
                      </a:pPr>
                      <a:r>
                        <a:rPr lang="uk-UA" sz="1000" kern="1200" dirty="0">
                          <a:effectLst/>
                        </a:rPr>
                        <a:t>Іноземне замовлення - розробка виготовляється за сертифікатом кінцевого споживача</a:t>
                      </a:r>
                      <a:endParaRPr lang="it-IT" sz="1000" kern="1200" dirty="0">
                        <a:effectLst/>
                      </a:endParaRPr>
                    </a:p>
                    <a:p>
                      <a:pPr marL="174625" lvl="0" indent="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800"/>
                        <a:buFont typeface="Arial" panose="020B0604020202020204" pitchFamily="34" charset="0"/>
                        <a:buChar char="•"/>
                      </a:pPr>
                      <a:r>
                        <a:rPr lang="uk-UA" sz="1000" kern="1200" dirty="0">
                          <a:effectLst/>
                        </a:rPr>
                        <a:t>Ініціативна розробка за оборотні кошти за наказом директора </a:t>
                      </a:r>
                      <a:r>
                        <a:rPr lang="uk-UA" sz="1000" dirty="0">
                          <a:effectLst/>
                        </a:rPr>
                        <a:t>підприємства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200" dirty="0">
                          <a:effectLst/>
                        </a:rPr>
                        <a:t> Доступ</a:t>
                      </a:r>
                      <a:r>
                        <a:rPr lang="uk-UA" sz="1200" baseline="0" dirty="0">
                          <a:effectLst/>
                        </a:rPr>
                        <a:t> підприємств до Програми розвитку ОВТ;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200" baseline="0" dirty="0">
                          <a:effectLst/>
                        </a:rPr>
                        <a:t> Довгострокове планування Оборонного замовлення;</a:t>
                      </a:r>
                      <a:endParaRPr lang="uk-UA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200" dirty="0">
                          <a:effectLst/>
                        </a:rPr>
                        <a:t> Перехід</a:t>
                      </a:r>
                      <a:r>
                        <a:rPr lang="uk-UA" sz="1200" baseline="0" dirty="0">
                          <a:effectLst/>
                        </a:rPr>
                        <a:t> від застарілої </a:t>
                      </a:r>
                      <a:r>
                        <a:rPr lang="uk-UA" sz="1200" baseline="0" dirty="0" smtClean="0">
                          <a:effectLst/>
                        </a:rPr>
                        <a:t>системи </a:t>
                      </a:r>
                      <a:r>
                        <a:rPr lang="uk-UA" sz="1200" baseline="0" dirty="0">
                          <a:effectLst/>
                        </a:rPr>
                        <a:t>формування ціни методом РКМ до конкурентної процедури закупівлі ОВТ;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uk-UA" sz="1200" dirty="0">
                          <a:effectLst/>
                        </a:rPr>
                        <a:t> Виведенням з-під грифа «таємно» більшості технічних характеристик озброєння та військової техніки, що закуповується для потреб ЗСУ</a:t>
                      </a:r>
                      <a:r>
                        <a:rPr lang="uk-UA" sz="1200" dirty="0" smtClean="0">
                          <a:effectLst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uk-UA" sz="1200" dirty="0" smtClean="0">
                          <a:effectLst/>
                        </a:rPr>
                        <a:t> Розробка</a:t>
                      </a:r>
                      <a:r>
                        <a:rPr lang="uk-UA" sz="1200" baseline="0" dirty="0" smtClean="0">
                          <a:effectLst/>
                        </a:rPr>
                        <a:t> </a:t>
                      </a:r>
                      <a:r>
                        <a:rPr lang="uk-UA" sz="1200" baseline="0" dirty="0" smtClean="0">
                          <a:effectLst/>
                        </a:rPr>
                        <a:t>та п</a:t>
                      </a:r>
                      <a:r>
                        <a:rPr lang="uk-UA" sz="1200" dirty="0" smtClean="0">
                          <a:effectLst/>
                        </a:rPr>
                        <a:t>рийняття</a:t>
                      </a:r>
                      <a:r>
                        <a:rPr lang="uk-UA" sz="1200" baseline="0" dirty="0" smtClean="0">
                          <a:effectLst/>
                        </a:rPr>
                        <a:t> ЗУ </a:t>
                      </a:r>
                      <a:r>
                        <a:rPr lang="uk-UA" sz="1200" kern="1200" dirty="0" smtClean="0"/>
                        <a:t>“Про внесення змін до деяких законодавчих актів щодо забезпечення відкритості та прозорості державного оборонного замовлення з метою зменшення рівня корупції в оборонній сфері та адаптації і гармонізації національного законодавства до сучасних умов й стандартів безпеки країн НАТО та ЄС”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uk-UA" sz="1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uk-UA" sz="1200" dirty="0">
                        <a:effectLst/>
                      </a:endParaRPr>
                    </a:p>
                  </a:txBody>
                  <a:tcPr marL="36054" marR="360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200" dirty="0">
                          <a:effectLst/>
                        </a:rPr>
                        <a:t> </a:t>
                      </a:r>
                      <a:r>
                        <a:rPr lang="uk-UA" sz="1200" dirty="0" smtClean="0">
                          <a:effectLst/>
                        </a:rPr>
                        <a:t>Суттєве</a:t>
                      </a:r>
                      <a:r>
                        <a:rPr lang="uk-UA" sz="1200" baseline="0" dirty="0" smtClean="0">
                          <a:effectLst/>
                        </a:rPr>
                        <a:t> підвищення </a:t>
                      </a:r>
                      <a:r>
                        <a:rPr lang="uk-UA" sz="1200" dirty="0" smtClean="0">
                          <a:effectLst/>
                        </a:rPr>
                        <a:t> ефективності витрат Державного бюджету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200" dirty="0" smtClean="0">
                          <a:effectLst/>
                        </a:rPr>
                        <a:t> Створення </a:t>
                      </a:r>
                      <a:r>
                        <a:rPr lang="uk-UA" sz="1200" dirty="0">
                          <a:effectLst/>
                        </a:rPr>
                        <a:t>єдиної бази виробників ОПК;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200" dirty="0">
                          <a:effectLst/>
                        </a:rPr>
                        <a:t> Розвиток</a:t>
                      </a:r>
                      <a:r>
                        <a:rPr lang="uk-UA" sz="1200" baseline="0" dirty="0">
                          <a:effectLst/>
                        </a:rPr>
                        <a:t> конкурентного середовища;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200" baseline="0" dirty="0">
                          <a:effectLst/>
                        </a:rPr>
                        <a:t> Зниження вартості та суттєве підвищення якості продукції шляхом оптимізації виробничих витрат;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200" dirty="0">
                          <a:effectLst/>
                        </a:rPr>
                        <a:t> Розуміння можливостей виробництва та спроможності щодо нових розробок Вітчизняних підприємств;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200" dirty="0">
                          <a:effectLst/>
                        </a:rPr>
                        <a:t> Розвиток імпортозаміщення;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200" dirty="0">
                          <a:effectLst/>
                        </a:rPr>
                        <a:t> Підвищення</a:t>
                      </a:r>
                      <a:r>
                        <a:rPr lang="uk-UA" sz="1200" baseline="0" dirty="0">
                          <a:effectLst/>
                        </a:rPr>
                        <a:t> ефективності діяльності Державних підприємств.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it-I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it-I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54" marR="360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5" y="117584"/>
            <a:ext cx="736063" cy="719239"/>
          </a:xfrm>
          <a:prstGeom prst="rect">
            <a:avLst/>
          </a:prstGeom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537909" y="6324600"/>
            <a:ext cx="1654091" cy="533400"/>
          </a:xfrm>
          <a:prstGeom prst="rect">
            <a:avLst/>
          </a:prstGeom>
          <a:solidFill>
            <a:schemeClr val="tx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spcAft>
                <a:spcPct val="20000"/>
              </a:spcAft>
            </a:pPr>
            <a:r>
              <a:rPr lang="uk-UA" sz="800" b="1" dirty="0">
                <a:solidFill>
                  <a:schemeClr val="bg1"/>
                </a:solidFill>
                <a:ea typeface="MS PGothic" pitchFamily="34" charset="-128"/>
              </a:rPr>
              <a:t>Етап </a:t>
            </a:r>
            <a:r>
              <a:rPr lang="en-US" sz="800" b="1" dirty="0">
                <a:solidFill>
                  <a:schemeClr val="bg1"/>
                </a:solidFill>
                <a:ea typeface="MS PGothic" pitchFamily="34" charset="-128"/>
              </a:rPr>
              <a:t>2</a:t>
            </a:r>
          </a:p>
          <a:p>
            <a:pPr algn="ctr" eaLnBrk="0" hangingPunct="0">
              <a:spcAft>
                <a:spcPct val="20000"/>
              </a:spcAft>
            </a:pPr>
            <a:r>
              <a:rPr lang="uk-UA" sz="1400" b="1" dirty="0">
                <a:solidFill>
                  <a:schemeClr val="bg1"/>
                </a:solidFill>
                <a:ea typeface="MS PGothic" pitchFamily="34" charset="-128"/>
              </a:rPr>
              <a:t>Впровадження</a:t>
            </a:r>
            <a:endParaRPr lang="en-US" sz="14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8876612" y="6324600"/>
            <a:ext cx="1528114" cy="533400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anchor="ctr"/>
          <a:lstStyle/>
          <a:p>
            <a:pPr algn="ctr" eaLnBrk="0" hangingPunct="0">
              <a:spcAft>
                <a:spcPct val="20000"/>
              </a:spcAft>
            </a:pPr>
            <a:r>
              <a:rPr lang="uk-UA" sz="800" b="1" dirty="0">
                <a:solidFill>
                  <a:schemeClr val="bg1"/>
                </a:solidFill>
                <a:ea typeface="MS PGothic" pitchFamily="34" charset="-128"/>
              </a:rPr>
              <a:t>Етап</a:t>
            </a:r>
            <a:r>
              <a:rPr lang="en-US" sz="800" b="1" dirty="0">
                <a:solidFill>
                  <a:schemeClr val="bg1"/>
                </a:solidFill>
                <a:ea typeface="MS PGothic" pitchFamily="34" charset="-128"/>
              </a:rPr>
              <a:t>  1</a:t>
            </a:r>
          </a:p>
          <a:p>
            <a:pPr algn="ctr" eaLnBrk="0" hangingPunct="0">
              <a:spcAft>
                <a:spcPct val="20000"/>
              </a:spcAft>
            </a:pPr>
            <a:r>
              <a:rPr lang="en-US" sz="1400" b="1" dirty="0">
                <a:solidFill>
                  <a:schemeClr val="bg1"/>
                </a:solidFill>
                <a:ea typeface="MS PGothic" pitchFamily="34" charset="-128"/>
              </a:rPr>
              <a:t>Policy Agenda</a:t>
            </a:r>
          </a:p>
        </p:txBody>
      </p:sp>
    </p:spTree>
    <p:extLst>
      <p:ext uri="{BB962C8B-B14F-4D97-AF65-F5344CB8AC3E}">
        <p14:creationId xmlns:p14="http://schemas.microsoft.com/office/powerpoint/2010/main" val="3050091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685799" y="6567055"/>
            <a:ext cx="6435437" cy="216242"/>
          </a:xfrm>
        </p:spPr>
        <p:txBody>
          <a:bodyPr/>
          <a:lstStyle/>
          <a:p>
            <a:r>
              <a:rPr lang="ru-RU" dirty="0" smtClean="0"/>
              <a:t>ДОКУМЕНТ ДЛЯ ОБГОВОРЕННЯ</a:t>
            </a:r>
            <a:r>
              <a:rPr lang="en-US" dirty="0" smtClean="0"/>
              <a:t>  </a:t>
            </a:r>
            <a:r>
              <a:rPr lang="ru-RU" dirty="0" smtClean="0"/>
              <a:t> </a:t>
            </a:r>
            <a:r>
              <a:rPr lang="uk-UA" dirty="0" smtClean="0"/>
              <a:t>РОЗРОБЛЕНО:  </a:t>
            </a:r>
            <a:r>
              <a:rPr lang="en-US" dirty="0" smtClean="0"/>
              <a:t>AUDM.ORG.UA </a:t>
            </a:r>
            <a:r>
              <a:rPr lang="ru-RU" dirty="0" smtClean="0"/>
              <a:t>-  </a:t>
            </a:r>
            <a:r>
              <a:rPr lang="uk-UA" dirty="0" smtClean="0"/>
              <a:t>Не для розповсюдження - Конфіденційно</a:t>
            </a:r>
            <a:endParaRPr lang="uk-UA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533292"/>
              </p:ext>
            </p:extLst>
          </p:nvPr>
        </p:nvGraphicFramePr>
        <p:xfrm>
          <a:off x="193962" y="692726"/>
          <a:ext cx="11804074" cy="577734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851028"/>
                <a:gridCol w="3341074"/>
                <a:gridCol w="6619107"/>
                <a:gridCol w="992865"/>
              </a:tblGrid>
              <a:tr h="833407">
                <a:tc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uk-UA" sz="1100" dirty="0" smtClean="0"/>
                        <a:t>ВР</a:t>
                      </a:r>
                      <a:endParaRPr lang="uk-U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Зміни</a:t>
                      </a:r>
                      <a:r>
                        <a:rPr lang="ru-RU" sz="1100" dirty="0" smtClean="0"/>
                        <a:t> до Закону України “Про </a:t>
                      </a:r>
                      <a:r>
                        <a:rPr lang="ru-RU" sz="1100" dirty="0" err="1" smtClean="0"/>
                        <a:t>державне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 err="1" smtClean="0"/>
                        <a:t>оборонне</a:t>
                      </a:r>
                      <a:r>
                        <a:rPr lang="ru-RU" sz="1100" dirty="0" smtClean="0"/>
                        <a:t> замовлення"                                                                                            Наказ Президента України № 323 02.08.2016, </a:t>
                      </a:r>
                      <a:r>
                        <a:rPr lang="ru-RU" sz="1100" dirty="0" err="1" smtClean="0"/>
                        <a:t>доручення</a:t>
                      </a:r>
                      <a:r>
                        <a:rPr lang="ru-RU" sz="1100" dirty="0" smtClean="0"/>
                        <a:t> КМУ №28694/1/1-16 10.08.2016</a:t>
                      </a:r>
                      <a:endParaRPr lang="uk-UA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Застосування конкурентних процедур під час закупівлі продукції, робіт і послуг за оборонним замовленням, інформація про закупівлю яких становить державну таємницю, а також надання переваг продукції, роботам, послугам вітчизняного </a:t>
                      </a:r>
                      <a:r>
                        <a:rPr lang="uk-UA" sz="1100" dirty="0" smtClean="0"/>
                        <a:t>походження.  Виведення </a:t>
                      </a:r>
                      <a:r>
                        <a:rPr lang="uk-UA" sz="1100" dirty="0" smtClean="0"/>
                        <a:t>з-під грифа «таємно» більшості  потреб ЗСУ.</a:t>
                      </a:r>
                      <a:endParaRPr lang="uk-U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  <a:p>
                      <a:r>
                        <a:rPr lang="uk-UA" sz="1100" dirty="0" smtClean="0"/>
                        <a:t>Готується</a:t>
                      </a:r>
                      <a:endParaRPr lang="uk-UA" sz="1100" dirty="0"/>
                    </a:p>
                  </a:txBody>
                  <a:tcPr/>
                </a:tc>
              </a:tr>
              <a:tr h="2528473">
                <a:tc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uk-UA" sz="1100" dirty="0" smtClean="0"/>
                        <a:t>ВР</a:t>
                      </a:r>
                      <a:endParaRPr lang="uk-U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dirty="0" smtClean="0"/>
                    </a:p>
                    <a:p>
                      <a:pPr algn="l"/>
                      <a:endParaRPr lang="en-US" sz="1100" dirty="0" smtClean="0"/>
                    </a:p>
                    <a:p>
                      <a:pPr algn="l"/>
                      <a:endParaRPr lang="en-US" sz="1100" dirty="0" smtClean="0"/>
                    </a:p>
                    <a:p>
                      <a:pPr algn="l"/>
                      <a:endParaRPr lang="en-US" sz="1100" dirty="0" smtClean="0"/>
                    </a:p>
                    <a:p>
                      <a:pPr algn="l"/>
                      <a:endParaRPr lang="en-US" sz="1100" dirty="0" smtClean="0"/>
                    </a:p>
                    <a:p>
                      <a:pPr algn="l"/>
                      <a:r>
                        <a:rPr lang="ru-RU" sz="1100" dirty="0" smtClean="0"/>
                        <a:t>Закон України "Про </a:t>
                      </a:r>
                      <a:r>
                        <a:rPr lang="ru-RU" sz="1100" dirty="0" err="1" smtClean="0"/>
                        <a:t>створення</a:t>
                      </a:r>
                      <a:r>
                        <a:rPr lang="ru-RU" sz="1100" dirty="0" smtClean="0"/>
                        <a:t> та </a:t>
                      </a:r>
                      <a:r>
                        <a:rPr lang="ru-RU" sz="1100" dirty="0" err="1" smtClean="0"/>
                        <a:t>виробництво</a:t>
                      </a:r>
                      <a:endParaRPr lang="ru-RU" sz="1100" dirty="0" smtClean="0"/>
                    </a:p>
                    <a:p>
                      <a:pPr algn="l"/>
                      <a:r>
                        <a:rPr lang="ru-RU" sz="1100" dirty="0" err="1" smtClean="0"/>
                        <a:t>озброєння</a:t>
                      </a:r>
                      <a:r>
                        <a:rPr lang="ru-RU" sz="1100" dirty="0" smtClean="0"/>
                        <a:t>, </a:t>
                      </a:r>
                      <a:r>
                        <a:rPr lang="ru-RU" sz="1100" dirty="0" err="1" smtClean="0"/>
                        <a:t>військової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 err="1" smtClean="0"/>
                        <a:t>і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 err="1" smtClean="0"/>
                        <a:t>спеціальної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 err="1" smtClean="0"/>
                        <a:t>техніки</a:t>
                      </a:r>
                      <a:r>
                        <a:rPr lang="ru-RU" sz="1100" dirty="0" smtClean="0"/>
                        <a:t>"                          Наказ Президента України № 323 </a:t>
                      </a:r>
                      <a:r>
                        <a:rPr lang="ru-RU" sz="1100" dirty="0" err="1" smtClean="0"/>
                        <a:t>від</a:t>
                      </a:r>
                      <a:r>
                        <a:rPr lang="ru-RU" sz="1100" dirty="0" smtClean="0"/>
                        <a:t> 20.05.2016</a:t>
                      </a:r>
                    </a:p>
                    <a:p>
                      <a:endParaRPr lang="uk-UA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Цим </a:t>
                      </a:r>
                      <a:r>
                        <a:rPr lang="uk-UA" sz="1100" dirty="0" smtClean="0"/>
                        <a:t>Законом повинні бути чітко закріплені статус підприємства, статус розробки та права володіння, а саме:                                                                                                                                                                             1. Право власності підприємства на розробку, вироблену за власні кошти                                                                                                     2. Право "роялті" у разі передачі своєї розробки у виробництво без отримання оплати                                                                                                                                                                                                             3. Проведення ліцензування та закріплення статусу підприємств-виробників ОВТ з отриманням відповідної ліцензії за трьома категоріями.                                                                                                                      </a:t>
                      </a:r>
                      <a:endParaRPr lang="uk-UA" sz="1100" dirty="0" smtClean="0"/>
                    </a:p>
                    <a:p>
                      <a:r>
                        <a:rPr lang="uk-UA" sz="1100" dirty="0" smtClean="0"/>
                        <a:t>Категорія </a:t>
                      </a:r>
                      <a:r>
                        <a:rPr lang="uk-UA" sz="1100" dirty="0" smtClean="0"/>
                        <a:t>№3: виробник військової та спеціальної техніки                                                                                                                             Категорія №2: виробник військової техніки та військової зброї                                                                </a:t>
                      </a:r>
                      <a:endParaRPr lang="uk-UA" sz="1100" dirty="0" smtClean="0"/>
                    </a:p>
                    <a:p>
                      <a:r>
                        <a:rPr lang="uk-UA" sz="1100" dirty="0" smtClean="0"/>
                        <a:t>Категорія </a:t>
                      </a:r>
                      <a:r>
                        <a:rPr lang="uk-UA" sz="1100" dirty="0" smtClean="0"/>
                        <a:t>№1: виробник (утилізатор) боєприпасів, вибухонебезпечних пристроїв та хімічних речовин                                                                                                                                                                      4. Законодавчим закріпленням статусу розробки:</a:t>
                      </a:r>
                    </a:p>
                    <a:p>
                      <a:r>
                        <a:rPr lang="uk-UA" sz="1100" dirty="0" smtClean="0"/>
                        <a:t>- Державне внутрішнє замовлення - розробка виготовляється на основі спільного рішення</a:t>
                      </a:r>
                    </a:p>
                    <a:p>
                      <a:r>
                        <a:rPr lang="uk-UA" sz="1100" dirty="0" smtClean="0"/>
                        <a:t>- Іноземне замовлення - розробка виготовляється за сертифікатом кінцевого споживача</a:t>
                      </a:r>
                    </a:p>
                    <a:p>
                      <a:r>
                        <a:rPr lang="uk-UA" sz="1100" dirty="0" smtClean="0"/>
                        <a:t>- Ініціативна розробка - за оборотні кошти за наказом директора підприємства</a:t>
                      </a:r>
                      <a:endParaRPr lang="uk-U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r>
                        <a:rPr lang="uk-UA" sz="1100" dirty="0" smtClean="0"/>
                        <a:t>Готується</a:t>
                      </a:r>
                      <a:endParaRPr lang="uk-UA" sz="1100" dirty="0"/>
                    </a:p>
                  </a:txBody>
                  <a:tcPr/>
                </a:tc>
              </a:tr>
              <a:tr h="1017039">
                <a:tc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uk-UA" sz="1100" dirty="0" smtClean="0"/>
                        <a:t>ВР</a:t>
                      </a:r>
                      <a:endParaRPr lang="uk-U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Закон України “Про внесення змін до деяких законодавчих актів щодо забезпечення відкритості та прозорості державного оборонного замовлення з метою </a:t>
                      </a:r>
                      <a:r>
                        <a:rPr lang="ru-RU" sz="1100" dirty="0" err="1" smtClean="0"/>
                        <a:t>зменшення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 err="1" smtClean="0"/>
                        <a:t>рівня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 err="1" smtClean="0"/>
                        <a:t>корупції</a:t>
                      </a:r>
                      <a:r>
                        <a:rPr lang="ru-RU" sz="1100" dirty="0" smtClean="0"/>
                        <a:t> в </a:t>
                      </a:r>
                      <a:r>
                        <a:rPr lang="ru-RU" sz="1100" dirty="0" err="1" smtClean="0"/>
                        <a:t>оборонній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 err="1" smtClean="0"/>
                        <a:t>сфері</a:t>
                      </a:r>
                      <a:r>
                        <a:rPr lang="ru-RU" sz="1100" dirty="0" smtClean="0"/>
                        <a:t>”</a:t>
                      </a:r>
                      <a:endParaRPr lang="uk-UA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Проектом Закону </a:t>
                      </a:r>
                      <a:r>
                        <a:rPr lang="ru-RU" sz="1100" dirty="0" err="1" smtClean="0"/>
                        <a:t>передбачається</a:t>
                      </a:r>
                      <a:r>
                        <a:rPr lang="ru-RU" sz="1100" dirty="0" smtClean="0"/>
                        <a:t>  </a:t>
                      </a:r>
                      <a:r>
                        <a:rPr lang="ru-RU" sz="1100" dirty="0" smtClean="0"/>
                        <a:t>внести </a:t>
                      </a:r>
                      <a:r>
                        <a:rPr lang="ru-RU" sz="1100" dirty="0" err="1" smtClean="0"/>
                        <a:t>зміни</a:t>
                      </a:r>
                      <a:r>
                        <a:rPr lang="ru-RU" sz="1100" dirty="0" smtClean="0"/>
                        <a:t> до Закону України “Про доступ до публічної </a:t>
                      </a:r>
                      <a:r>
                        <a:rPr lang="ru-RU" sz="1100" dirty="0" err="1" smtClean="0"/>
                        <a:t>інформації</a:t>
                      </a:r>
                      <a:r>
                        <a:rPr lang="ru-RU" sz="1100" dirty="0" smtClean="0"/>
                        <a:t>” для </a:t>
                      </a:r>
                      <a:r>
                        <a:rPr lang="ru-RU" sz="1100" dirty="0" err="1" smtClean="0"/>
                        <a:t>зниження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 err="1" smtClean="0"/>
                        <a:t>рівня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 err="1" smtClean="0"/>
                        <a:t>таємності</a:t>
                      </a:r>
                      <a:r>
                        <a:rPr lang="ru-RU" sz="1100" dirty="0" smtClean="0"/>
                        <a:t> та </a:t>
                      </a:r>
                      <a:r>
                        <a:rPr lang="ru-RU" sz="1100" dirty="0" err="1" smtClean="0"/>
                        <a:t>недопущення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 err="1" smtClean="0"/>
                        <a:t>необґрунтованого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 err="1" smtClean="0"/>
                        <a:t>обмеження</a:t>
                      </a:r>
                      <a:r>
                        <a:rPr lang="ru-RU" sz="1100" dirty="0" smtClean="0"/>
                        <a:t> доступу до </a:t>
                      </a:r>
                      <a:r>
                        <a:rPr lang="ru-RU" sz="1100" dirty="0" err="1" smtClean="0"/>
                        <a:t>інформації</a:t>
                      </a:r>
                      <a:r>
                        <a:rPr lang="ru-RU" sz="1100" dirty="0" smtClean="0"/>
                        <a:t> (</a:t>
                      </a:r>
                      <a:r>
                        <a:rPr lang="ru-RU" sz="1100" dirty="0" err="1" smtClean="0"/>
                        <a:t>наприклад</a:t>
                      </a:r>
                      <a:r>
                        <a:rPr lang="ru-RU" sz="1100" dirty="0" smtClean="0"/>
                        <a:t>, </a:t>
                      </a:r>
                      <a:r>
                        <a:rPr lang="ru-RU" sz="1100" dirty="0" err="1" smtClean="0"/>
                        <a:t>надання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 err="1" smtClean="0"/>
                        <a:t>інформації</a:t>
                      </a:r>
                      <a:r>
                        <a:rPr lang="ru-RU" sz="1100" dirty="0" smtClean="0"/>
                        <a:t> статусу “для </a:t>
                      </a:r>
                      <a:r>
                        <a:rPr lang="ru-RU" sz="1100" dirty="0" err="1" smtClean="0"/>
                        <a:t>службового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 err="1" smtClean="0"/>
                        <a:t>користування</a:t>
                      </a:r>
                      <a:r>
                        <a:rPr lang="ru-RU" sz="1100" dirty="0" smtClean="0"/>
                        <a:t>”) про </a:t>
                      </a:r>
                      <a:r>
                        <a:rPr lang="ru-RU" sz="1100" dirty="0" err="1" smtClean="0"/>
                        <a:t>діяльність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 err="1" smtClean="0"/>
                        <a:t>центральних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 err="1" smtClean="0"/>
                        <a:t>органів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 err="1" smtClean="0"/>
                        <a:t>виконавчої</a:t>
                      </a:r>
                      <a:r>
                        <a:rPr lang="ru-RU" sz="1100" dirty="0" smtClean="0"/>
                        <a:t> </a:t>
                      </a:r>
                      <a:r>
                        <a:rPr lang="ru-RU" sz="1100" dirty="0" err="1" smtClean="0"/>
                        <a:t>влади</a:t>
                      </a:r>
                      <a:r>
                        <a:rPr lang="ru-RU" sz="1100" dirty="0" smtClean="0"/>
                        <a:t> у </a:t>
                      </a:r>
                      <a:r>
                        <a:rPr lang="ru-RU" sz="1100" dirty="0" err="1" smtClean="0"/>
                        <a:t>сфері</a:t>
                      </a:r>
                      <a:r>
                        <a:rPr lang="ru-RU" sz="1100" dirty="0" smtClean="0"/>
                        <a:t> оборони.</a:t>
                      </a:r>
                      <a:endParaRPr lang="uk-U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r>
                        <a:rPr lang="uk-UA" sz="1100" dirty="0" smtClean="0"/>
                        <a:t>Розроблено</a:t>
                      </a:r>
                      <a:endParaRPr lang="uk-UA" sz="1100" dirty="0"/>
                    </a:p>
                  </a:txBody>
                  <a:tcPr/>
                </a:tc>
              </a:tr>
              <a:tr h="1398429">
                <a:tc>
                  <a:txBody>
                    <a:bodyPr/>
                    <a:lstStyle/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uk-UA" sz="1100" dirty="0" smtClean="0"/>
                        <a:t>ВР</a:t>
                      </a:r>
                      <a:endParaRPr lang="uk-U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r>
                        <a:rPr lang="ru-RU" sz="1100" dirty="0" smtClean="0"/>
                        <a:t>Закон України "Про </a:t>
                      </a:r>
                      <a:r>
                        <a:rPr lang="ru-RU" sz="1100" dirty="0" err="1" smtClean="0"/>
                        <a:t>приватно-державне</a:t>
                      </a:r>
                      <a:r>
                        <a:rPr lang="ru-RU" sz="1100" dirty="0" smtClean="0"/>
                        <a:t> партнерство"</a:t>
                      </a:r>
                      <a:endParaRPr lang="uk-UA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100" dirty="0" smtClean="0"/>
                        <a:t>Створення інвестиційного клімату, умов для реанімації державних оборонних підприємств за рахунок іноземних і українських інвестицій, гарантії збереження інвестицій, здійснюваних у державні підприємства, залучення до партнерства українських компаній-розробників і власників технологій. Базові  зміни у відсотки власності, які мають на увазі зменшення частки Державного фонду до 20%, введення частки українського підприємства-розробника до 30%, і збільшення частки інвестора - до 50% + 1 акція. </a:t>
                      </a:r>
                      <a:r>
                        <a:rPr lang="uk-UA" sz="1100" dirty="0" err="1" smtClean="0"/>
                        <a:t>Блокуючий</a:t>
                      </a:r>
                      <a:r>
                        <a:rPr lang="uk-UA" sz="1100" dirty="0" smtClean="0"/>
                        <a:t> голос і Наглядова рада під контролем Держави.</a:t>
                      </a:r>
                      <a:endParaRPr lang="uk-U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endParaRPr lang="en-US" sz="1100" dirty="0" smtClean="0"/>
                    </a:p>
                    <a:p>
                      <a:r>
                        <a:rPr lang="uk-UA" sz="1100" dirty="0" smtClean="0"/>
                        <a:t>Готується</a:t>
                      </a:r>
                      <a:endParaRPr lang="uk-UA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00B050"/>
                </a:solidFill>
              </a:rPr>
              <a:t>Стан розроблення змін </a:t>
            </a:r>
            <a:r>
              <a:rPr lang="uk-UA" sz="3600" b="1" smtClean="0">
                <a:solidFill>
                  <a:srgbClr val="00B050"/>
                </a:solidFill>
              </a:rPr>
              <a:t>до нормативно-правової </a:t>
            </a:r>
            <a:r>
              <a:rPr lang="uk-UA" sz="3600" b="1" dirty="0" smtClean="0">
                <a:solidFill>
                  <a:srgbClr val="00B050"/>
                </a:solidFill>
              </a:rPr>
              <a:t>бази 2 етапу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0" y="945931"/>
            <a:ext cx="1220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736062" y="192858"/>
            <a:ext cx="11100337" cy="8513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dirty="0"/>
              <a:t>Етап 3. </a:t>
            </a:r>
            <a:r>
              <a:rPr lang="uk-UA" sz="3200" dirty="0"/>
              <a:t>Систематизація</a:t>
            </a:r>
            <a:endParaRPr lang="it-IT" sz="3200" dirty="0"/>
          </a:p>
        </p:txBody>
      </p:sp>
      <p:sp>
        <p:nvSpPr>
          <p:cNvPr id="1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5799" y="6495414"/>
            <a:ext cx="6092371" cy="287883"/>
          </a:xfrm>
        </p:spPr>
        <p:txBody>
          <a:bodyPr/>
          <a:lstStyle/>
          <a:p>
            <a:r>
              <a:rPr lang="ru-RU" dirty="0"/>
              <a:t>ДОКУМЕНТ ДЛЯ ОБГОВОРЕННЯ </a:t>
            </a:r>
            <a:r>
              <a:rPr lang="uk-UA" dirty="0"/>
              <a:t>РОЗРОБЛЕНО:  </a:t>
            </a:r>
            <a:r>
              <a:rPr lang="en-US" dirty="0"/>
              <a:t>AUDM.ORG.UA </a:t>
            </a:r>
            <a:r>
              <a:rPr lang="ru-RU" dirty="0"/>
              <a:t>-  </a:t>
            </a:r>
            <a:r>
              <a:rPr lang="uk-UA" dirty="0"/>
              <a:t>Не для розповсюдження - Конфіденційно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943842"/>
              </p:ext>
            </p:extLst>
          </p:nvPr>
        </p:nvGraphicFramePr>
        <p:xfrm>
          <a:off x="207818" y="1044196"/>
          <a:ext cx="11804073" cy="5356604"/>
        </p:xfrm>
        <a:graphic>
          <a:graphicData uri="http://schemas.openxmlformats.org/drawingml/2006/table">
            <a:tbl>
              <a:tblPr firstRow="1" firstCol="1" bandRow="1">
                <a:tableStyleId>{EB9631B5-78F2-41C9-869B-9F39066F8104}</a:tableStyleId>
              </a:tblPr>
              <a:tblGrid>
                <a:gridCol w="17259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155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5123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502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20246">
                <a:tc>
                  <a:txBody>
                    <a:bodyPr/>
                    <a:lstStyle/>
                    <a:p>
                      <a:pPr indent="1358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Проблеми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54" marR="36054" marT="0" marB="0"/>
                </a:tc>
                <a:tc>
                  <a:txBody>
                    <a:bodyPr/>
                    <a:lstStyle/>
                    <a:p>
                      <a:pPr indent="1358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Прояви проблеми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54" marR="36054" marT="0" marB="0"/>
                </a:tc>
                <a:tc>
                  <a:txBody>
                    <a:bodyPr/>
                    <a:lstStyle/>
                    <a:p>
                      <a:pPr indent="1358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Шлях вирішення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54" marR="36054" marT="0" marB="0"/>
                </a:tc>
                <a:tc>
                  <a:txBody>
                    <a:bodyPr/>
                    <a:lstStyle/>
                    <a:p>
                      <a:pPr indent="1358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Результат змін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54" marR="36054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36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Відсутність зрозумілих і прозорих процедур постановки на озброєння: від розробки зразка до моменту</a:t>
                      </a:r>
                      <a:r>
                        <a:rPr lang="uk-UA" sz="1800" baseline="0" dirty="0">
                          <a:effectLst/>
                        </a:rPr>
                        <a:t> підписання контракту на постачання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54" marR="36054" marT="0" marB="0"/>
                </a:tc>
                <a:tc>
                  <a:txBody>
                    <a:bodyPr/>
                    <a:lstStyle/>
                    <a:p>
                      <a:r>
                        <a:rPr lang="uk-UA" sz="1200" kern="1200" dirty="0">
                          <a:effectLst/>
                        </a:rPr>
                        <a:t>- Відсутність, єдиної для всіх виробників, процедури оцінки перспективності використання виробів для потреб ЗСУ;</a:t>
                      </a:r>
                      <a:endParaRPr lang="it-IT" sz="1200" kern="1200" dirty="0">
                        <a:effectLst/>
                      </a:endParaRPr>
                    </a:p>
                    <a:p>
                      <a:r>
                        <a:rPr lang="uk-UA" sz="1200" kern="1200" dirty="0">
                          <a:effectLst/>
                        </a:rPr>
                        <a:t>- Ускладнена процедура проходження етапів узгодження розробки та прийняття на озброєння нових видів техніки (озброєння);</a:t>
                      </a:r>
                      <a:endParaRPr lang="it-IT" sz="1200" kern="1200" dirty="0">
                        <a:effectLst/>
                      </a:endParaRPr>
                    </a:p>
                    <a:p>
                      <a:r>
                        <a:rPr lang="uk-UA" sz="1200" kern="1200" dirty="0">
                          <a:effectLst/>
                        </a:rPr>
                        <a:t>- </a:t>
                      </a:r>
                      <a:r>
                        <a:rPr lang="ru-RU" sz="1200" kern="1200" dirty="0">
                          <a:effectLst/>
                        </a:rPr>
                        <a:t>Відсутність системних підходів до впровадження</a:t>
                      </a:r>
                      <a:r>
                        <a:rPr lang="uk-UA" sz="1200" kern="1200" dirty="0">
                          <a:effectLst/>
                        </a:rPr>
                        <a:t> ініціативних розробок;</a:t>
                      </a:r>
                      <a:endParaRPr lang="it-IT" sz="1200" kern="1200" dirty="0">
                        <a:effectLst/>
                      </a:endParaRPr>
                    </a:p>
                    <a:p>
                      <a:pPr marL="0" algn="l" defTabSz="914400" rtl="0" eaLnBrk="1" latinLnBrk="0" hangingPunct="1"/>
                      <a:r>
                        <a:rPr lang="uk-UA" sz="1200" kern="1200" dirty="0">
                          <a:effectLst/>
                        </a:rPr>
                        <a:t>- Відсутність перспективи постановки нових розробок на озброєння та продажу для забезпечення ЗСУ;</a:t>
                      </a:r>
                    </a:p>
                    <a:p>
                      <a:pPr marL="0" algn="l" defTabSz="914400" rtl="0" eaLnBrk="1" latinLnBrk="0" hangingPunct="1"/>
                      <a:r>
                        <a:rPr lang="uk-UA" sz="1200" kern="1200" dirty="0">
                          <a:effectLst/>
                        </a:rPr>
                        <a:t>- Втрата більшості перспективних вітчизняних розробок;</a:t>
                      </a:r>
                    </a:p>
                    <a:p>
                      <a:pPr marL="0" algn="l" defTabSz="914400" rtl="0" eaLnBrk="1" latinLnBrk="0" hangingPunct="1"/>
                      <a:r>
                        <a:rPr lang="uk-UA" sz="1200" kern="1200" dirty="0">
                          <a:effectLst/>
                        </a:rPr>
                        <a:t>- Від</a:t>
                      </a:r>
                      <a:r>
                        <a:rPr lang="ru-RU" sz="1200" kern="1200" dirty="0">
                          <a:effectLst/>
                        </a:rPr>
                        <a:t>т</a:t>
                      </a:r>
                      <a:r>
                        <a:rPr lang="uk-UA" sz="1200" kern="1200" dirty="0">
                          <a:effectLst/>
                        </a:rPr>
                        <a:t>ік</a:t>
                      </a:r>
                      <a:r>
                        <a:rPr lang="uk-UA" sz="1200" kern="1200" baseline="0" dirty="0">
                          <a:effectLst/>
                        </a:rPr>
                        <a:t> кадрів за кордон.</a:t>
                      </a:r>
                      <a:endParaRPr lang="it-IT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54" marR="36054" marT="0" marB="0"/>
                </a:tc>
                <a:tc>
                  <a:txBody>
                    <a:bodyPr/>
                    <a:lstStyle/>
                    <a:p>
                      <a:r>
                        <a:rPr lang="uk-UA" sz="1200" kern="1200" dirty="0">
                          <a:effectLst/>
                        </a:rPr>
                        <a:t>-  Чітким розмежуванням функцій між Міністерством оборони України, яке відповідає за формування військово-технічної політики держави, забезпечення Збройних Сил України новітніми зразками озброєння та військової техніки, проведення його ремонту на підприємствах промисловості та Генеральним штабом Збройних Сил України, який відповідає за формування потреби в озброєнні та військовій техніці, розробку оперативно-тактичних вимог до нових (модернізованих) зразків озброєння та військової техніки;</a:t>
                      </a:r>
                      <a:endParaRPr lang="it-IT" sz="1200" kern="1200" dirty="0">
                        <a:effectLst/>
                      </a:endParaRPr>
                    </a:p>
                    <a:p>
                      <a:r>
                        <a:rPr lang="uk-UA" sz="1200" kern="1200" dirty="0">
                          <a:effectLst/>
                        </a:rPr>
                        <a:t>-  Створенням єдиного Центру моніторингу військової продукції із залученням цивільних фахівців зовнішньоекономічної діяльності;</a:t>
                      </a:r>
                      <a:endParaRPr lang="it-IT" sz="1200" kern="1200" dirty="0">
                        <a:effectLst/>
                      </a:endParaRPr>
                    </a:p>
                    <a:p>
                      <a:r>
                        <a:rPr lang="uk-UA" sz="1200" kern="1200" dirty="0">
                          <a:effectLst/>
                        </a:rPr>
                        <a:t>-  Створенням єдиного відділу в складі Центру моніторингу, який приймає рішення з оцінки необхідності даного виробу для потреб ЗСУ та в якому представлені всі відповідальні за це структури;</a:t>
                      </a:r>
                      <a:endParaRPr lang="it-IT" sz="1200" kern="1200" dirty="0">
                        <a:effectLst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uk-UA" sz="1200" kern="1200" dirty="0">
                          <a:effectLst/>
                        </a:rPr>
                        <a:t> Створенням єдиного відділу в складі Центру моніторингу, який відповідає за просування затвердженого виробу, супроводжуючи підприємство на всіх етапах підписання необхідних документів;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200" dirty="0">
                          <a:effectLst/>
                        </a:rPr>
                        <a:t> Закріплення</a:t>
                      </a:r>
                      <a:r>
                        <a:rPr lang="uk-UA" sz="1200" baseline="0" dirty="0">
                          <a:effectLst/>
                        </a:rPr>
                        <a:t> </a:t>
                      </a:r>
                      <a:r>
                        <a:rPr lang="uk-UA" sz="1200" dirty="0">
                          <a:effectLst/>
                        </a:rPr>
                        <a:t>права власності розробника на документацію;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200" dirty="0">
                          <a:effectLst/>
                        </a:rPr>
                        <a:t> Закріплення права розробника отримувати винагороду за кожну одиницю техніки, виготовленої за кресленнями власника, в разі передачі документації  для використання у виробництві без викупу;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effectLst/>
                        </a:rPr>
                        <a:t>- Корпоратизація </a:t>
                      </a:r>
                      <a:r>
                        <a:rPr lang="uk-UA" sz="1200" dirty="0">
                          <a:effectLst/>
                        </a:rPr>
                        <a:t>та часткова приватизація</a:t>
                      </a:r>
                      <a:r>
                        <a:rPr lang="uk-UA" sz="1200" baseline="0" dirty="0">
                          <a:effectLst/>
                        </a:rPr>
                        <a:t> </a:t>
                      </a:r>
                      <a:r>
                        <a:rPr lang="uk-UA" sz="1200" dirty="0">
                          <a:effectLst/>
                        </a:rPr>
                        <a:t>державних підприємств шляхом </a:t>
                      </a:r>
                    </a:p>
                    <a:p>
                      <a:pPr lvl="0"/>
                      <a:r>
                        <a:rPr lang="uk-UA" sz="1200" dirty="0"/>
                        <a:t>змін до ЗУ «Про особливості управління об'єктами державної власності в оборонно-промисловому комплексі»</a:t>
                      </a:r>
                      <a:endParaRPr lang="it-IT" sz="1200" dirty="0"/>
                    </a:p>
                    <a:p>
                      <a:pPr lvl="0"/>
                      <a:r>
                        <a:rPr lang="uk-UA" sz="1200" dirty="0"/>
                        <a:t>ЗУ «Про перелік об’єктів права державної власності, що не підлягають приватизації» та постанова КМУ від 31 серпня 2011 р. № 993  Деякі питання Державного концерну "Укроборонпром"</a:t>
                      </a:r>
                      <a:endParaRPr lang="it-IT" sz="1200" dirty="0"/>
                    </a:p>
                  </a:txBody>
                  <a:tcPr marL="36054" marR="3605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kern="1200" dirty="0">
                          <a:effectLst/>
                        </a:rPr>
                        <a:t>- Суттєве скорочення часу від моменту подання військово-технічної продукції до початку її випробувань і запуску у виробництво;</a:t>
                      </a:r>
                      <a:endParaRPr lang="it-IT" sz="1200" kern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</a:rPr>
                        <a:t>- Розуміння можливостей виробництва та спроможності щодо нових розробок Вітчизняних підприємств;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</a:rPr>
                        <a:t>- Постійно оновлювана та вичерпна інформація про ринки та системи озброєння, як союзників, так і ймовірних противників;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kern="1200" dirty="0">
                          <a:effectLst/>
                        </a:rPr>
                        <a:t>- Можливість завчасної підготовки заходів протидії;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- Суттєва активізація розвитку власних технологій;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uk-UA" sz="1200" kern="1200" dirty="0">
                          <a:effectLst/>
                        </a:rPr>
                        <a:t>-</a:t>
                      </a:r>
                      <a:r>
                        <a:rPr lang="en-US" sz="1200" kern="1200" dirty="0">
                          <a:effectLst/>
                        </a:rPr>
                        <a:t> </a:t>
                      </a:r>
                      <a:r>
                        <a:rPr lang="uk-UA" sz="1200" kern="1200" dirty="0">
                          <a:effectLst/>
                        </a:rPr>
                        <a:t>Розвиток наукового</a:t>
                      </a:r>
                      <a:r>
                        <a:rPr lang="en-US" sz="1200" kern="1200" dirty="0">
                          <a:effectLst/>
                        </a:rPr>
                        <a:t> </a:t>
                      </a:r>
                      <a:r>
                        <a:rPr lang="uk-UA" sz="1200" kern="1200" dirty="0">
                          <a:effectLst/>
                        </a:rPr>
                        <a:t>потенціалу;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uk-UA" sz="1200" kern="1200" dirty="0">
                          <a:effectLst/>
                        </a:rPr>
                        <a:t>-</a:t>
                      </a:r>
                      <a:r>
                        <a:rPr lang="en-US" sz="1200" kern="1200" dirty="0">
                          <a:effectLst/>
                        </a:rPr>
                        <a:t> </a:t>
                      </a:r>
                      <a:r>
                        <a:rPr lang="uk-UA" sz="1200" kern="1200" dirty="0">
                          <a:effectLst/>
                        </a:rPr>
                        <a:t>Зріст кадрового потенціалу.</a:t>
                      </a:r>
                      <a:endParaRPr lang="it-IT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54" marR="3605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5" y="117584"/>
            <a:ext cx="736063" cy="71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84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062" y="85135"/>
            <a:ext cx="11649902" cy="85133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/>
              <a:t>Етапність законодавчих ініціатив щодо реформи системи управління ОПК</a:t>
            </a:r>
            <a:endParaRPr lang="ru-RU" sz="3200" dirty="0"/>
          </a:p>
        </p:txBody>
      </p:sp>
      <p:sp>
        <p:nvSpPr>
          <p:cNvPr id="2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5799" y="6495414"/>
            <a:ext cx="6092371" cy="287883"/>
          </a:xfrm>
        </p:spPr>
        <p:txBody>
          <a:bodyPr/>
          <a:lstStyle/>
          <a:p>
            <a:r>
              <a:rPr lang="ru-RU" dirty="0"/>
              <a:t>ДОКУМЕНТ ДЛЯ ОБГОВОРЕННЯ </a:t>
            </a:r>
            <a:r>
              <a:rPr lang="uk-UA" dirty="0"/>
              <a:t>РОЗРОБЛЕНО:  </a:t>
            </a:r>
            <a:r>
              <a:rPr lang="en-US" dirty="0"/>
              <a:t>AUDM.ORG.UA </a:t>
            </a:r>
            <a:r>
              <a:rPr lang="ru-RU" dirty="0"/>
              <a:t>-  </a:t>
            </a:r>
            <a:r>
              <a:rPr lang="uk-UA" dirty="0"/>
              <a:t>Не для розповсюдження - Конфіденційно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859405"/>
            <a:ext cx="1220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708469" y="2445511"/>
            <a:ext cx="27092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dirty="0"/>
              <a:t>Розроблення системи стандартів, що вводяться новим ЗУ “Про створення та виробництво озброєння, військової і спеціальної </a:t>
            </a:r>
            <a:r>
              <a:rPr lang="uk-UA" sz="1200" dirty="0" smtClean="0"/>
              <a:t>техніки</a:t>
            </a:r>
          </a:p>
          <a:p>
            <a:endParaRPr lang="uk-UA" sz="1200" dirty="0" smtClean="0"/>
          </a:p>
          <a:p>
            <a:r>
              <a:rPr lang="ru-RU" sz="1200" dirty="0" smtClean="0"/>
              <a:t>Закон України “Про внесення змін до деяких законодавчих актів щодо забезпечення відкритості та прозорості державного оборонного замовлення </a:t>
            </a:r>
            <a:r>
              <a:rPr lang="ru-RU" sz="1200" dirty="0" err="1" smtClean="0"/>
              <a:t>з</a:t>
            </a:r>
            <a:r>
              <a:rPr lang="ru-RU" sz="1200" dirty="0" smtClean="0"/>
              <a:t> метою </a:t>
            </a:r>
            <a:r>
              <a:rPr lang="ru-RU" sz="1200" dirty="0" err="1" smtClean="0"/>
              <a:t>зменшення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рівня</a:t>
            </a:r>
            <a:r>
              <a:rPr lang="ru-RU" sz="1200" dirty="0" smtClean="0"/>
              <a:t> </a:t>
            </a:r>
            <a:r>
              <a:rPr lang="ru-RU" sz="1200" dirty="0" err="1" smtClean="0"/>
              <a:t>корупції</a:t>
            </a:r>
            <a:r>
              <a:rPr lang="ru-RU" sz="1200" dirty="0" smtClean="0"/>
              <a:t> в </a:t>
            </a:r>
            <a:r>
              <a:rPr lang="ru-RU" sz="1200" dirty="0" err="1" smtClean="0"/>
              <a:t>оборонній</a:t>
            </a:r>
            <a:r>
              <a:rPr lang="ru-RU" sz="1200" dirty="0" smtClean="0"/>
              <a:t> </a:t>
            </a:r>
            <a:r>
              <a:rPr lang="ru-RU" sz="1200" dirty="0" err="1" smtClean="0"/>
              <a:t>сфері</a:t>
            </a:r>
            <a:r>
              <a:rPr lang="ru-RU" sz="1200" dirty="0" smtClean="0"/>
              <a:t> ”</a:t>
            </a:r>
            <a:endParaRPr lang="uk-UA" sz="1200" dirty="0" smtClean="0"/>
          </a:p>
          <a:p>
            <a:r>
              <a:rPr lang="uk-UA" sz="1200" dirty="0" smtClean="0"/>
              <a:t> </a:t>
            </a:r>
            <a:endParaRPr lang="uk-UA" sz="1200" dirty="0"/>
          </a:p>
        </p:txBody>
      </p:sp>
      <p:sp>
        <p:nvSpPr>
          <p:cNvPr id="14" name="Нашивка 13"/>
          <p:cNvSpPr/>
          <p:nvPr/>
        </p:nvSpPr>
        <p:spPr bwMode="auto">
          <a:xfrm>
            <a:off x="2887624" y="859405"/>
            <a:ext cx="5472752" cy="324699"/>
          </a:xfrm>
          <a:prstGeom prst="chevron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none" rtlCol="0" anchor="ctr"/>
          <a:lstStyle/>
          <a:p>
            <a:pPr algn="ctr"/>
            <a:r>
              <a:rPr lang="ru-RU" dirty="0"/>
              <a:t>01.01.18 – 31.01.18</a:t>
            </a:r>
          </a:p>
        </p:txBody>
      </p:sp>
      <p:sp>
        <p:nvSpPr>
          <p:cNvPr id="15" name="Нашивка 14"/>
          <p:cNvSpPr/>
          <p:nvPr/>
        </p:nvSpPr>
        <p:spPr bwMode="auto">
          <a:xfrm>
            <a:off x="2955109" y="1824186"/>
            <a:ext cx="2785291" cy="495938"/>
          </a:xfrm>
          <a:prstGeom prst="chevron">
            <a:avLst/>
          </a:prstGeom>
          <a:solidFill>
            <a:srgbClr val="00B050"/>
          </a:solidFill>
          <a:ln>
            <a:noFill/>
          </a:ln>
          <a:extLst/>
        </p:spPr>
        <p:txBody>
          <a:bodyPr wrap="none" rtlCol="0" anchor="ctr"/>
          <a:lstStyle/>
          <a:p>
            <a:pPr algn="ctr"/>
            <a:r>
              <a:rPr lang="uk-UA" dirty="0">
                <a:solidFill>
                  <a:schemeClr val="bg1"/>
                </a:solidFill>
              </a:rPr>
              <a:t>Етап 1</a:t>
            </a:r>
          </a:p>
          <a:p>
            <a:pPr algn="ctr"/>
            <a:r>
              <a:rPr lang="uk-UA" dirty="0">
                <a:solidFill>
                  <a:schemeClr val="bg1"/>
                </a:solidFill>
              </a:rPr>
              <a:t>До </a:t>
            </a:r>
            <a:r>
              <a:rPr lang="uk-UA" dirty="0" smtClean="0">
                <a:solidFill>
                  <a:schemeClr val="bg1"/>
                </a:solidFill>
              </a:rPr>
              <a:t>01.03.2018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16" name="Нашивка 15"/>
          <p:cNvSpPr/>
          <p:nvPr/>
        </p:nvSpPr>
        <p:spPr bwMode="auto">
          <a:xfrm>
            <a:off x="8419528" y="1813542"/>
            <a:ext cx="3413112" cy="506582"/>
          </a:xfrm>
          <a:prstGeom prst="chevron">
            <a:avLst/>
          </a:prstGeom>
          <a:solidFill>
            <a:srgbClr val="00B050"/>
          </a:solidFill>
          <a:ln>
            <a:noFill/>
          </a:ln>
          <a:extLst/>
        </p:spPr>
        <p:txBody>
          <a:bodyPr wrap="none" rtlCol="0" anchor="ctr"/>
          <a:lstStyle/>
          <a:p>
            <a:pPr algn="ctr"/>
            <a:r>
              <a:rPr lang="uk-UA" dirty="0">
                <a:solidFill>
                  <a:schemeClr val="bg1"/>
                </a:solidFill>
              </a:rPr>
              <a:t>Етап 3</a:t>
            </a:r>
          </a:p>
          <a:p>
            <a:pPr algn="ctr"/>
            <a:r>
              <a:rPr lang="uk-UA" dirty="0">
                <a:solidFill>
                  <a:schemeClr val="bg1"/>
                </a:solidFill>
              </a:rPr>
              <a:t>2018+</a:t>
            </a:r>
          </a:p>
        </p:txBody>
      </p:sp>
      <p:sp>
        <p:nvSpPr>
          <p:cNvPr id="18" name="Пятиугольник 17"/>
          <p:cNvSpPr/>
          <p:nvPr/>
        </p:nvSpPr>
        <p:spPr bwMode="auto">
          <a:xfrm>
            <a:off x="283439" y="1824186"/>
            <a:ext cx="2764561" cy="495938"/>
          </a:xfrm>
          <a:prstGeom prst="homePlate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/>
          <a:lstStyle/>
          <a:p>
            <a:pPr algn="ctr"/>
            <a:r>
              <a:rPr lang="uk-UA" dirty="0">
                <a:solidFill>
                  <a:schemeClr val="bg1"/>
                </a:solidFill>
              </a:rPr>
              <a:t>Етап 0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(готово)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10340" y="2490686"/>
            <a:ext cx="28042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dirty="0"/>
              <a:t>Аналіз законодавчої бази</a:t>
            </a:r>
            <a:endParaRPr lang="ru-RU" sz="1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8524031" y="2435043"/>
            <a:ext cx="3101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1200" dirty="0"/>
              <a:t>Створення ЗУ «Про приватно-державне партнерство»</a:t>
            </a:r>
          </a:p>
          <a:p>
            <a:pPr lvl="0"/>
            <a:r>
              <a:rPr lang="uk-UA" sz="1200" dirty="0"/>
              <a:t>Зміни та прийняття:</a:t>
            </a:r>
          </a:p>
          <a:p>
            <a:r>
              <a:rPr lang="uk-UA" sz="1200" dirty="0"/>
              <a:t>ЗУ «Про військово-технічне співробітництво»</a:t>
            </a:r>
            <a:endParaRPr lang="it-IT" sz="1200" dirty="0"/>
          </a:p>
          <a:p>
            <a:pPr lvl="0"/>
            <a:r>
              <a:rPr lang="uk-UA" sz="1200" dirty="0"/>
              <a:t>ЗУ «Про особливості управління об'єктами державної власності в оборонно-промисловому комплексі»</a:t>
            </a:r>
            <a:endParaRPr lang="it-IT" sz="1200" dirty="0"/>
          </a:p>
          <a:p>
            <a:pPr lvl="0"/>
            <a:r>
              <a:rPr lang="uk-UA" sz="1200" dirty="0"/>
              <a:t>ЗУ «Про перелік об’єктів права державної власності, що не підлягають приватизації»</a:t>
            </a:r>
            <a:endParaRPr lang="it-IT" sz="1200" dirty="0"/>
          </a:p>
          <a:p>
            <a:r>
              <a:rPr lang="uk-UA" sz="1200" dirty="0"/>
              <a:t>Постанова КМУ від 31 серпня 2011 р. № 993 Деякі питання Державного концерну "Укроборонпром"</a:t>
            </a:r>
            <a:endParaRPr lang="it-IT" sz="1200" dirty="0"/>
          </a:p>
        </p:txBody>
      </p:sp>
      <p:sp>
        <p:nvSpPr>
          <p:cNvPr id="21" name="Нашивка 14"/>
          <p:cNvSpPr/>
          <p:nvPr/>
        </p:nvSpPr>
        <p:spPr bwMode="auto">
          <a:xfrm>
            <a:off x="5634237" y="1809507"/>
            <a:ext cx="2785291" cy="495938"/>
          </a:xfrm>
          <a:prstGeom prst="chevron">
            <a:avLst/>
          </a:prstGeom>
          <a:solidFill>
            <a:srgbClr val="00B050"/>
          </a:solidFill>
          <a:ln>
            <a:noFill/>
          </a:ln>
          <a:extLst/>
        </p:spPr>
        <p:txBody>
          <a:bodyPr wrap="none" rtlCol="0" anchor="ctr"/>
          <a:lstStyle/>
          <a:p>
            <a:pPr algn="ctr"/>
            <a:r>
              <a:rPr lang="uk-UA" dirty="0">
                <a:solidFill>
                  <a:schemeClr val="bg1"/>
                </a:solidFill>
              </a:rPr>
              <a:t>Етап 2</a:t>
            </a:r>
          </a:p>
          <a:p>
            <a:pPr algn="ctr"/>
            <a:r>
              <a:rPr lang="uk-UA" dirty="0">
                <a:solidFill>
                  <a:schemeClr val="bg1"/>
                </a:solidFill>
              </a:rPr>
              <a:t>до </a:t>
            </a:r>
            <a:r>
              <a:rPr lang="uk-UA" dirty="0" smtClean="0">
                <a:solidFill>
                  <a:schemeClr val="bg1"/>
                </a:solidFill>
              </a:rPr>
              <a:t>01.07.2018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11"/>
          <p:cNvSpPr/>
          <p:nvPr/>
        </p:nvSpPr>
        <p:spPr>
          <a:xfrm>
            <a:off x="2599509" y="2466205"/>
            <a:ext cx="31408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dirty="0"/>
              <a:t>- Внесення змін до:</a:t>
            </a:r>
            <a:endParaRPr lang="en-US" sz="1200" dirty="0"/>
          </a:p>
          <a:p>
            <a:r>
              <a:rPr lang="uk-UA" sz="1200" dirty="0"/>
              <a:t>ЗУ «Про зовнішньоекономічну</a:t>
            </a:r>
          </a:p>
          <a:p>
            <a:r>
              <a:rPr lang="uk-UA" sz="1200" dirty="0"/>
              <a:t> діяльність»; </a:t>
            </a:r>
            <a:endParaRPr lang="it-IT" sz="1200" dirty="0"/>
          </a:p>
          <a:p>
            <a:r>
              <a:rPr lang="uk-UA" sz="1200" dirty="0"/>
              <a:t>ЗУ «Про державний контроль за міжнародними передачами товарів військового призначення та подвійного використання;</a:t>
            </a:r>
            <a:endParaRPr lang="it-IT" sz="1200" dirty="0"/>
          </a:p>
          <a:p>
            <a:r>
              <a:rPr lang="uk-UA" sz="1200" dirty="0"/>
              <a:t>Постанови КМУ</a:t>
            </a:r>
            <a:r>
              <a:rPr lang="en-US" sz="1200" dirty="0"/>
              <a:t> </a:t>
            </a:r>
            <a:r>
              <a:rPr lang="uk-UA" sz="1200" dirty="0"/>
              <a:t>«Про надання суб'єктам зовнішньоекономічної діяльності повноважень на право здійснення експорту, імпорту товарів військового призначення та товарів, які містять відомості, що становлять державну таємницю».</a:t>
            </a:r>
            <a:endParaRPr lang="it-IT" sz="1200" dirty="0"/>
          </a:p>
          <a:p>
            <a:r>
              <a:rPr lang="uk-UA" sz="1200" dirty="0"/>
              <a:t>- Відміна Постанови КМУ «Про затвердження Положення про порядок надання суб'єктам  зовнішньоекономічної діяльності повноважень на право здійснення експорту, імпорту товарів військового призначення та товарів, які містять відомості, що становлять державну таємницю».</a:t>
            </a:r>
            <a:endParaRPr lang="en-US" sz="12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5" y="117584"/>
            <a:ext cx="736063" cy="719239"/>
          </a:xfrm>
          <a:prstGeom prst="rect">
            <a:avLst/>
          </a:prstGeom>
        </p:spPr>
      </p:pic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0537909" y="6324600"/>
            <a:ext cx="1654091" cy="533400"/>
          </a:xfrm>
          <a:prstGeom prst="rect">
            <a:avLst/>
          </a:prstGeom>
          <a:solidFill>
            <a:schemeClr val="tx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spcAft>
                <a:spcPct val="20000"/>
              </a:spcAft>
            </a:pPr>
            <a:r>
              <a:rPr lang="uk-UA" sz="800" b="1" dirty="0">
                <a:solidFill>
                  <a:schemeClr val="bg1"/>
                </a:solidFill>
                <a:ea typeface="MS PGothic" pitchFamily="34" charset="-128"/>
              </a:rPr>
              <a:t>Етап </a:t>
            </a:r>
            <a:r>
              <a:rPr lang="en-US" sz="800" b="1" dirty="0">
                <a:solidFill>
                  <a:schemeClr val="bg1"/>
                </a:solidFill>
                <a:ea typeface="MS PGothic" pitchFamily="34" charset="-128"/>
              </a:rPr>
              <a:t>2</a:t>
            </a:r>
          </a:p>
          <a:p>
            <a:pPr algn="ctr" eaLnBrk="0" hangingPunct="0">
              <a:spcAft>
                <a:spcPct val="20000"/>
              </a:spcAft>
            </a:pPr>
            <a:r>
              <a:rPr lang="uk-UA" sz="1400" b="1" dirty="0">
                <a:solidFill>
                  <a:schemeClr val="bg1"/>
                </a:solidFill>
                <a:ea typeface="MS PGothic" pitchFamily="34" charset="-128"/>
              </a:rPr>
              <a:t>Впровадження</a:t>
            </a:r>
            <a:endParaRPr lang="en-US" sz="14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8876612" y="6324600"/>
            <a:ext cx="1528114" cy="533400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anchor="ctr"/>
          <a:lstStyle/>
          <a:p>
            <a:pPr algn="ctr" eaLnBrk="0" hangingPunct="0">
              <a:spcAft>
                <a:spcPct val="20000"/>
              </a:spcAft>
            </a:pPr>
            <a:r>
              <a:rPr lang="uk-UA" sz="800" b="1" dirty="0">
                <a:solidFill>
                  <a:schemeClr val="bg1"/>
                </a:solidFill>
                <a:ea typeface="MS PGothic" pitchFamily="34" charset="-128"/>
              </a:rPr>
              <a:t>Етап</a:t>
            </a:r>
            <a:r>
              <a:rPr lang="en-US" sz="800" b="1" dirty="0">
                <a:solidFill>
                  <a:schemeClr val="bg1"/>
                </a:solidFill>
                <a:ea typeface="MS PGothic" pitchFamily="34" charset="-128"/>
              </a:rPr>
              <a:t>  1</a:t>
            </a:r>
          </a:p>
          <a:p>
            <a:pPr algn="ctr" eaLnBrk="0" hangingPunct="0">
              <a:spcAft>
                <a:spcPct val="20000"/>
              </a:spcAft>
            </a:pPr>
            <a:r>
              <a:rPr lang="en-US" sz="1400" b="1" dirty="0">
                <a:solidFill>
                  <a:schemeClr val="bg1"/>
                </a:solidFill>
                <a:ea typeface="MS PGothic" pitchFamily="34" charset="-128"/>
              </a:rPr>
              <a:t>Policy Agenda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733802" y="4705139"/>
            <a:ext cx="2890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1200" dirty="0">
                <a:solidFill>
                  <a:prstClr val="black"/>
                </a:solidFill>
              </a:rPr>
              <a:t>Зміни до ЗУ «Про державне оборонне</a:t>
            </a:r>
          </a:p>
          <a:p>
            <a:pPr lvl="0"/>
            <a:r>
              <a:rPr lang="uk-UA" sz="1200" dirty="0">
                <a:solidFill>
                  <a:prstClr val="black"/>
                </a:solidFill>
              </a:rPr>
              <a:t> замовлення» </a:t>
            </a:r>
            <a:endParaRPr lang="it-IT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205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830824_147699075747447_683032714838439093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1603" y="235527"/>
            <a:ext cx="6307282" cy="630728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0946" y="193964"/>
            <a:ext cx="381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01054, </a:t>
            </a:r>
            <a:r>
              <a:rPr lang="ru-RU" dirty="0" err="1" smtClean="0"/>
              <a:t>м.Київ</a:t>
            </a:r>
            <a:r>
              <a:rPr lang="ru-RU" dirty="0" smtClean="0"/>
              <a:t>, </a:t>
            </a:r>
            <a:r>
              <a:rPr lang="ru-RU" dirty="0" err="1" smtClean="0"/>
              <a:t>вул</a:t>
            </a:r>
            <a:r>
              <a:rPr lang="ru-RU" dirty="0" smtClean="0"/>
              <a:t>. </a:t>
            </a:r>
            <a:r>
              <a:rPr lang="ru-RU" dirty="0" err="1" smtClean="0"/>
              <a:t>Павлівська</a:t>
            </a:r>
            <a:r>
              <a:rPr lang="ru-RU" dirty="0" smtClean="0"/>
              <a:t>, </a:t>
            </a:r>
            <a:r>
              <a:rPr lang="ru-RU" dirty="0" smtClean="0"/>
              <a:t>18</a:t>
            </a:r>
            <a:endParaRPr lang="en-US" dirty="0" smtClean="0"/>
          </a:p>
          <a:p>
            <a:r>
              <a:rPr lang="ru-RU" dirty="0"/>
              <a:t>03113, м. </a:t>
            </a:r>
            <a:r>
              <a:rPr lang="ru-RU" dirty="0" err="1"/>
              <a:t>Київ</a:t>
            </a:r>
            <a:r>
              <a:rPr lang="ru-RU" dirty="0"/>
              <a:t>, пр. Перемоги, 57, </a:t>
            </a:r>
            <a:endParaRPr lang="en-US" dirty="0" smtClean="0"/>
          </a:p>
          <a:p>
            <a:r>
              <a:rPr lang="ru-RU" dirty="0" smtClean="0"/>
              <a:t>оф</a:t>
            </a:r>
            <a:r>
              <a:rPr lang="ru-RU" dirty="0"/>
              <a:t>. 607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тел.: +38 (050) 444 5035,</a:t>
            </a:r>
            <a:br>
              <a:rPr lang="ru-RU" dirty="0" smtClean="0"/>
            </a:br>
            <a:r>
              <a:rPr lang="ru-RU" dirty="0" smtClean="0"/>
              <a:t>факс: +38 (044) 498 7385</a:t>
            </a:r>
            <a:r>
              <a:rPr lang="en-US" dirty="0" smtClean="0"/>
              <a:t> </a:t>
            </a:r>
            <a:r>
              <a:rPr lang="ru-RU" dirty="0" smtClean="0">
                <a:hlinkClick r:id="rId3"/>
              </a:rPr>
              <a:t>office@audm.org.ua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http://audm.org.ua/</a:t>
            </a:r>
            <a:endParaRPr lang="en-US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062" y="80124"/>
            <a:ext cx="11100337" cy="851338"/>
          </a:xfrm>
        </p:spPr>
        <p:txBody>
          <a:bodyPr>
            <a:normAutofit/>
          </a:bodyPr>
          <a:lstStyle/>
          <a:p>
            <a:r>
              <a:rPr lang="uk-UA" sz="2800" dirty="0"/>
              <a:t>   Місія  реформування</a:t>
            </a:r>
            <a:endParaRPr lang="ru-RU" sz="2000" dirty="0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5799" y="6495414"/>
            <a:ext cx="6092371" cy="287883"/>
          </a:xfrm>
        </p:spPr>
        <p:txBody>
          <a:bodyPr/>
          <a:lstStyle/>
          <a:p>
            <a:r>
              <a:rPr lang="ru-RU" dirty="0"/>
              <a:t>ДОКУМЕНТ ДЛЯ ОБГОВОРЕННЯ </a:t>
            </a:r>
            <a:r>
              <a:rPr lang="uk-UA" dirty="0"/>
              <a:t>РОЗРОБЛЕНО:  </a:t>
            </a:r>
            <a:r>
              <a:rPr lang="en-US" dirty="0"/>
              <a:t>AUDM.ORG.UA </a:t>
            </a:r>
            <a:r>
              <a:rPr lang="ru-RU" dirty="0"/>
              <a:t>-  </a:t>
            </a:r>
            <a:r>
              <a:rPr lang="uk-UA" dirty="0"/>
              <a:t>Не для розповсюдження - Конфіденційно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6734" y="1462337"/>
            <a:ext cx="1081515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/>
          </a:p>
          <a:p>
            <a:endParaRPr lang="ru-RU" b="1" dirty="0"/>
          </a:p>
          <a:p>
            <a:r>
              <a:rPr lang="ru-RU" sz="2800" b="1" dirty="0" err="1" smtClean="0"/>
              <a:t>Формування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національної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оборонної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промисловості</a:t>
            </a:r>
            <a:r>
              <a:rPr lang="ru-RU" sz="2800" b="1" dirty="0" smtClean="0"/>
              <a:t>,</a:t>
            </a:r>
            <a:r>
              <a:rPr lang="en-US" sz="2800" b="1" dirty="0" smtClean="0"/>
              <a:t> </a:t>
            </a:r>
            <a:r>
              <a:rPr lang="ru-RU" sz="2800" b="1" dirty="0" err="1" smtClean="0"/>
              <a:t>що</a:t>
            </a:r>
            <a:r>
              <a:rPr lang="ru-RU" sz="2800" b="1" dirty="0" smtClean="0"/>
              <a:t>: </a:t>
            </a:r>
          </a:p>
          <a:p>
            <a:r>
              <a:rPr lang="ru-RU" sz="2800" b="1" dirty="0" smtClean="0"/>
              <a:t>- </a:t>
            </a:r>
            <a:r>
              <a:rPr lang="uk-UA" sz="2800" b="1" dirty="0"/>
              <a:t>працює</a:t>
            </a:r>
            <a:r>
              <a:rPr lang="ru-RU" sz="2800" b="1" dirty="0"/>
              <a:t> на принципах РИНКОВИХ </a:t>
            </a:r>
            <a:r>
              <a:rPr lang="uk-UA" sz="2800" b="1" dirty="0"/>
              <a:t>відносин</a:t>
            </a:r>
            <a:r>
              <a:rPr lang="ru-RU" sz="2800" b="1" dirty="0"/>
              <a:t>:  рівних, прозорих, та конкурентних умов господарської діяльності;</a:t>
            </a:r>
          </a:p>
          <a:p>
            <a:pPr>
              <a:buFontTx/>
              <a:buChar char="-"/>
            </a:pPr>
            <a:r>
              <a:rPr lang="ru-RU" sz="2800" b="1" dirty="0"/>
              <a:t> </a:t>
            </a:r>
            <a:r>
              <a:rPr lang="uk-UA" sz="2800" b="1" dirty="0"/>
              <a:t>здатна</a:t>
            </a:r>
            <a:r>
              <a:rPr lang="ru-RU" sz="2800" b="1" dirty="0"/>
              <a:t> забезпечувати РОЗВИТОК  і ВИРОБНИЦТВО новітніх технологій та продукції оборонного </a:t>
            </a:r>
            <a:r>
              <a:rPr lang="uk-UA" sz="2800" b="1" dirty="0"/>
              <a:t>призначення</a:t>
            </a:r>
            <a:r>
              <a:rPr lang="ru-RU" sz="2800" b="1" dirty="0"/>
              <a:t> силами </a:t>
            </a:r>
            <a:r>
              <a:rPr lang="uk-UA" sz="2800" b="1" dirty="0"/>
              <a:t>підприємств</a:t>
            </a:r>
            <a:r>
              <a:rPr lang="ru-RU" sz="2800" b="1" dirty="0"/>
              <a:t> незалежно від форми власності на </a:t>
            </a:r>
            <a:r>
              <a:rPr lang="uk-UA" sz="2800" b="1" dirty="0"/>
              <a:t>території</a:t>
            </a:r>
            <a:r>
              <a:rPr lang="ru-RU" sz="2800" b="1" dirty="0"/>
              <a:t> </a:t>
            </a:r>
            <a:r>
              <a:rPr lang="uk-UA" sz="2800" b="1" dirty="0"/>
              <a:t>України;</a:t>
            </a:r>
          </a:p>
          <a:p>
            <a:pPr>
              <a:buFontTx/>
              <a:buChar char="-"/>
            </a:pPr>
            <a:r>
              <a:rPr lang="uk-UA" sz="2800" b="1" dirty="0"/>
              <a:t> забезпечує розвиток експортного потенціалу та формування  іміджу України, як надійного та високотехнологічного партнера. </a:t>
            </a:r>
          </a:p>
          <a:p>
            <a:endParaRPr lang="uk-UA" b="1" dirty="0"/>
          </a:p>
          <a:p>
            <a:pPr marL="342900" indent="-342900"/>
            <a:endParaRPr lang="uk-UA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945931"/>
            <a:ext cx="1220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5" y="117584"/>
            <a:ext cx="736063" cy="719239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537909" y="6324600"/>
            <a:ext cx="1654091" cy="533400"/>
          </a:xfrm>
          <a:prstGeom prst="rect">
            <a:avLst/>
          </a:prstGeom>
          <a:solidFill>
            <a:schemeClr val="tx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spcAft>
                <a:spcPct val="20000"/>
              </a:spcAft>
            </a:pPr>
            <a:r>
              <a:rPr lang="uk-UA" sz="800" b="1" dirty="0">
                <a:solidFill>
                  <a:schemeClr val="bg1"/>
                </a:solidFill>
                <a:ea typeface="MS PGothic" pitchFamily="34" charset="-128"/>
              </a:rPr>
              <a:t>Етап </a:t>
            </a:r>
            <a:r>
              <a:rPr lang="en-US" sz="800" b="1" dirty="0">
                <a:solidFill>
                  <a:schemeClr val="bg1"/>
                </a:solidFill>
                <a:ea typeface="MS PGothic" pitchFamily="34" charset="-128"/>
              </a:rPr>
              <a:t>2</a:t>
            </a:r>
          </a:p>
          <a:p>
            <a:pPr algn="ctr" eaLnBrk="0" hangingPunct="0">
              <a:spcAft>
                <a:spcPct val="20000"/>
              </a:spcAft>
            </a:pPr>
            <a:r>
              <a:rPr lang="uk-UA" sz="1400" b="1" dirty="0">
                <a:solidFill>
                  <a:schemeClr val="bg1"/>
                </a:solidFill>
                <a:ea typeface="MS PGothic" pitchFamily="34" charset="-128"/>
              </a:rPr>
              <a:t>Впровадження</a:t>
            </a:r>
            <a:endParaRPr lang="en-US" sz="14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8876612" y="6324600"/>
            <a:ext cx="1528114" cy="533400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anchor="ctr"/>
          <a:lstStyle/>
          <a:p>
            <a:pPr algn="ctr" eaLnBrk="0" hangingPunct="0">
              <a:spcAft>
                <a:spcPct val="20000"/>
              </a:spcAft>
            </a:pPr>
            <a:r>
              <a:rPr lang="uk-UA" sz="800" b="1" dirty="0">
                <a:solidFill>
                  <a:schemeClr val="bg1"/>
                </a:solidFill>
                <a:ea typeface="MS PGothic" pitchFamily="34" charset="-128"/>
              </a:rPr>
              <a:t>Етап</a:t>
            </a:r>
            <a:r>
              <a:rPr lang="en-US" sz="800" b="1" dirty="0">
                <a:solidFill>
                  <a:schemeClr val="bg1"/>
                </a:solidFill>
                <a:ea typeface="MS PGothic" pitchFamily="34" charset="-128"/>
              </a:rPr>
              <a:t>  1</a:t>
            </a:r>
          </a:p>
          <a:p>
            <a:pPr algn="ctr" eaLnBrk="0" hangingPunct="0">
              <a:spcAft>
                <a:spcPct val="20000"/>
              </a:spcAft>
            </a:pPr>
            <a:r>
              <a:rPr lang="en-US" sz="1400" b="1" dirty="0">
                <a:solidFill>
                  <a:schemeClr val="bg1"/>
                </a:solidFill>
                <a:ea typeface="MS PGothic" pitchFamily="34" charset="-128"/>
              </a:rPr>
              <a:t>Policy Agenda</a:t>
            </a:r>
          </a:p>
        </p:txBody>
      </p:sp>
    </p:spTree>
    <p:extLst>
      <p:ext uri="{BB962C8B-B14F-4D97-AF65-F5344CB8AC3E}">
        <p14:creationId xmlns:p14="http://schemas.microsoft.com/office/powerpoint/2010/main" val="3264089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062" y="80124"/>
            <a:ext cx="11100337" cy="851338"/>
          </a:xfrm>
        </p:spPr>
        <p:txBody>
          <a:bodyPr>
            <a:normAutofit/>
          </a:bodyPr>
          <a:lstStyle/>
          <a:p>
            <a:r>
              <a:rPr lang="uk-UA" sz="2800" dirty="0"/>
              <a:t>  Ідеологія реформування</a:t>
            </a:r>
            <a:endParaRPr lang="ru-RU" sz="2000" dirty="0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5799" y="6495414"/>
            <a:ext cx="6092371" cy="287883"/>
          </a:xfrm>
        </p:spPr>
        <p:txBody>
          <a:bodyPr/>
          <a:lstStyle/>
          <a:p>
            <a:r>
              <a:rPr lang="ru-RU" dirty="0"/>
              <a:t>ДОКУМЕНТ ДЛЯ ОБГОВОРЕННЯ </a:t>
            </a:r>
            <a:r>
              <a:rPr lang="uk-UA" dirty="0"/>
              <a:t>РОЗРОБЛЕНО:  </a:t>
            </a:r>
            <a:r>
              <a:rPr lang="en-US" dirty="0"/>
              <a:t>AUDM.ORG.UA </a:t>
            </a:r>
            <a:r>
              <a:rPr lang="ru-RU" dirty="0"/>
              <a:t>-  </a:t>
            </a:r>
            <a:r>
              <a:rPr lang="uk-UA" dirty="0"/>
              <a:t>Не для розповсюдження - Конфіденційно</a:t>
            </a:r>
          </a:p>
          <a:p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6734" y="1462338"/>
            <a:ext cx="10815156" cy="5039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Під впливом суспільних, економічних і технологічних змін успішні системи врядування в секторі оборонної промисловості еволюціонують у напрямі:</a:t>
            </a:r>
          </a:p>
          <a:p>
            <a:endParaRPr lang="uk-UA" b="1" dirty="0"/>
          </a:p>
          <a:p>
            <a:pPr marL="342900" indent="-254000">
              <a:buAutoNum type="arabicPeriod"/>
            </a:pPr>
            <a:r>
              <a:rPr lang="uk-UA" dirty="0"/>
              <a:t>Розвиток експортного потенціалу з </a:t>
            </a:r>
            <a:r>
              <a:rPr lang="uk-UA" b="1" dirty="0"/>
              <a:t>монопольним правом Держави на </a:t>
            </a:r>
            <a:r>
              <a:rPr lang="ru-RU" b="1" dirty="0" smtClean="0"/>
              <a:t>КОНТРОЛЬ </a:t>
            </a:r>
            <a:r>
              <a:rPr lang="uk-UA" dirty="0" smtClean="0"/>
              <a:t>міжнародних </a:t>
            </a:r>
            <a:r>
              <a:rPr lang="uk-UA" dirty="0"/>
              <a:t>передач технологій і озброєння, на противагу </a:t>
            </a:r>
            <a:r>
              <a:rPr lang="uk-UA" b="1" dirty="0"/>
              <a:t>тотальної державної монополії на всі експортно-імпортні операції</a:t>
            </a:r>
          </a:p>
          <a:p>
            <a:pPr marL="342900" indent="-254000">
              <a:buAutoNum type="arabicPeriod"/>
            </a:pPr>
            <a:endParaRPr lang="it-IT" sz="1050" dirty="0"/>
          </a:p>
          <a:p>
            <a:pPr marL="342900" indent="-254000"/>
            <a:r>
              <a:rPr lang="uk-UA" dirty="0"/>
              <a:t>2. Побудова </a:t>
            </a:r>
            <a:r>
              <a:rPr lang="uk-UA" b="1" dirty="0"/>
              <a:t>міжнародного </a:t>
            </a:r>
            <a:r>
              <a:rPr lang="uk-UA" b="1" dirty="0" smtClean="0"/>
              <a:t>військово-технічного </a:t>
            </a:r>
            <a:r>
              <a:rPr lang="uk-UA" b="1" dirty="0"/>
              <a:t>співробітництва</a:t>
            </a:r>
            <a:r>
              <a:rPr lang="uk-UA" dirty="0"/>
              <a:t>,  на противагу формуванню виключно державних кластерів у рамках однієї країни</a:t>
            </a:r>
          </a:p>
          <a:p>
            <a:pPr marL="342900" lvl="1" indent="-254000"/>
            <a:endParaRPr lang="it-IT" sz="1100" dirty="0"/>
          </a:p>
          <a:p>
            <a:pPr marL="342900" indent="-254000"/>
            <a:r>
              <a:rPr lang="uk-UA" dirty="0"/>
              <a:t>3. Створення сприятливих умов </a:t>
            </a:r>
            <a:r>
              <a:rPr lang="uk-UA" b="1" dirty="0"/>
              <a:t>розвитку приватної ініціативи </a:t>
            </a:r>
            <a:r>
              <a:rPr lang="uk-UA" dirty="0"/>
              <a:t>в секторі виробництва оборонних технологій, на противагу </a:t>
            </a:r>
            <a:r>
              <a:rPr lang="uk-UA" dirty="0" smtClean="0"/>
              <a:t>радянській державної </a:t>
            </a:r>
            <a:r>
              <a:rPr lang="uk-UA" dirty="0"/>
              <a:t>монополії</a:t>
            </a:r>
          </a:p>
          <a:p>
            <a:pPr marL="342900" indent="-254000"/>
            <a:endParaRPr lang="uk-UA" dirty="0"/>
          </a:p>
          <a:p>
            <a:pPr marL="342900" indent="-254000"/>
            <a:r>
              <a:rPr lang="uk-UA" dirty="0"/>
              <a:t>4. Створення сприятливих інвестиційних, інфраструктурних умов для розміщення </a:t>
            </a:r>
            <a:r>
              <a:rPr lang="uk-UA" b="1" dirty="0"/>
              <a:t>виробництва в </a:t>
            </a:r>
            <a:r>
              <a:rPr lang="uk-UA" b="1" dirty="0" smtClean="0"/>
              <a:t>країні</a:t>
            </a:r>
            <a:endParaRPr lang="en-US" b="1" dirty="0" smtClean="0"/>
          </a:p>
          <a:p>
            <a:pPr marL="342900" indent="-254000"/>
            <a:endParaRPr lang="en-US" b="1" dirty="0" smtClean="0"/>
          </a:p>
          <a:p>
            <a:pPr marL="342900" indent="-254000"/>
            <a:r>
              <a:rPr lang="ru-RU" dirty="0" smtClean="0"/>
              <a:t>Кінцевою метою реалізації стратегії є підвищення обороноздатності України, шляхом </a:t>
            </a:r>
            <a:r>
              <a:rPr lang="ru-RU" b="1" dirty="0" smtClean="0"/>
              <a:t> </a:t>
            </a:r>
            <a:r>
              <a:rPr lang="uk-UA" dirty="0" smtClean="0"/>
              <a:t>оснащення Збройних Сил України новітніми зразками озброєння та військової техніки</a:t>
            </a:r>
            <a:r>
              <a:rPr lang="ru-RU" dirty="0" smtClean="0"/>
              <a:t>, </a:t>
            </a:r>
            <a:r>
              <a:rPr lang="uk-UA" dirty="0" smtClean="0"/>
              <a:t> забезпечення максимальної сумісності зі стандартами країн НАТО</a:t>
            </a:r>
            <a:r>
              <a:rPr lang="ru-RU" dirty="0" smtClean="0"/>
              <a:t>, ефективне і контрольоване використання державного оборонного бюджету.</a:t>
            </a:r>
            <a:endParaRPr lang="uk-UA" dirty="0" smtClean="0"/>
          </a:p>
          <a:p>
            <a:pPr marL="342900" indent="-254000"/>
            <a:endParaRPr lang="it-IT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945931"/>
            <a:ext cx="1220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5" y="117584"/>
            <a:ext cx="736063" cy="719239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537909" y="6324600"/>
            <a:ext cx="1654091" cy="533400"/>
          </a:xfrm>
          <a:prstGeom prst="rect">
            <a:avLst/>
          </a:prstGeom>
          <a:solidFill>
            <a:schemeClr val="tx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spcAft>
                <a:spcPct val="20000"/>
              </a:spcAft>
            </a:pPr>
            <a:r>
              <a:rPr lang="uk-UA" sz="800" b="1" dirty="0">
                <a:solidFill>
                  <a:schemeClr val="bg1"/>
                </a:solidFill>
                <a:ea typeface="MS PGothic" pitchFamily="34" charset="-128"/>
              </a:rPr>
              <a:t>Етап </a:t>
            </a:r>
            <a:r>
              <a:rPr lang="en-US" sz="800" b="1" dirty="0">
                <a:solidFill>
                  <a:schemeClr val="bg1"/>
                </a:solidFill>
                <a:ea typeface="MS PGothic" pitchFamily="34" charset="-128"/>
              </a:rPr>
              <a:t>2</a:t>
            </a:r>
          </a:p>
          <a:p>
            <a:pPr algn="ctr" eaLnBrk="0" hangingPunct="0">
              <a:spcAft>
                <a:spcPct val="20000"/>
              </a:spcAft>
            </a:pPr>
            <a:r>
              <a:rPr lang="uk-UA" sz="1400" b="1" dirty="0">
                <a:solidFill>
                  <a:schemeClr val="bg1"/>
                </a:solidFill>
                <a:ea typeface="MS PGothic" pitchFamily="34" charset="-128"/>
              </a:rPr>
              <a:t>Впровадження</a:t>
            </a:r>
            <a:endParaRPr lang="en-US" sz="14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8876612" y="6324600"/>
            <a:ext cx="1528114" cy="533400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anchor="ctr"/>
          <a:lstStyle/>
          <a:p>
            <a:pPr algn="ctr" eaLnBrk="0" hangingPunct="0">
              <a:spcAft>
                <a:spcPct val="20000"/>
              </a:spcAft>
            </a:pPr>
            <a:r>
              <a:rPr lang="uk-UA" sz="800" b="1" dirty="0">
                <a:solidFill>
                  <a:schemeClr val="bg1"/>
                </a:solidFill>
                <a:ea typeface="MS PGothic" pitchFamily="34" charset="-128"/>
              </a:rPr>
              <a:t>Етап</a:t>
            </a:r>
            <a:r>
              <a:rPr lang="en-US" sz="800" b="1" dirty="0">
                <a:solidFill>
                  <a:schemeClr val="bg1"/>
                </a:solidFill>
                <a:ea typeface="MS PGothic" pitchFamily="34" charset="-128"/>
              </a:rPr>
              <a:t>  1</a:t>
            </a:r>
          </a:p>
          <a:p>
            <a:pPr algn="ctr" eaLnBrk="0" hangingPunct="0">
              <a:spcAft>
                <a:spcPct val="20000"/>
              </a:spcAft>
            </a:pPr>
            <a:r>
              <a:rPr lang="en-US" sz="1400" b="1" dirty="0">
                <a:solidFill>
                  <a:schemeClr val="bg1"/>
                </a:solidFill>
                <a:ea typeface="MS PGothic" pitchFamily="34" charset="-128"/>
              </a:rPr>
              <a:t>Policy Agenda</a:t>
            </a:r>
          </a:p>
        </p:txBody>
      </p:sp>
    </p:spTree>
    <p:extLst>
      <p:ext uri="{BB962C8B-B14F-4D97-AF65-F5344CB8AC3E}">
        <p14:creationId xmlns:p14="http://schemas.microsoft.com/office/powerpoint/2010/main" val="2757067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5072" y="1267097"/>
            <a:ext cx="374042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Етап Підготовчий </a:t>
            </a:r>
          </a:p>
          <a:p>
            <a:pPr algn="r"/>
            <a:endParaRPr lang="uk-UA" b="1" dirty="0"/>
          </a:p>
          <a:p>
            <a:pPr algn="r"/>
            <a:endParaRPr lang="uk-UA" b="1" dirty="0"/>
          </a:p>
          <a:p>
            <a:pPr algn="r"/>
            <a:endParaRPr lang="en-US" b="1" dirty="0"/>
          </a:p>
          <a:p>
            <a:r>
              <a:rPr lang="uk-UA" b="1" dirty="0"/>
              <a:t>1. Етап створення </a:t>
            </a:r>
            <a:r>
              <a:rPr lang="uk-UA" b="1" dirty="0" smtClean="0"/>
              <a:t> відкритого ринку </a:t>
            </a:r>
            <a:r>
              <a:rPr lang="uk-UA" b="1" dirty="0"/>
              <a:t>оборонної промисловості</a:t>
            </a:r>
          </a:p>
          <a:p>
            <a:r>
              <a:rPr lang="uk-UA" b="1" dirty="0" smtClean="0"/>
              <a:t>(Демонополізація</a:t>
            </a:r>
            <a:r>
              <a:rPr lang="uk-UA" b="1" dirty="0"/>
              <a:t>) </a:t>
            </a:r>
          </a:p>
          <a:p>
            <a:pPr marL="342900" indent="-342900" algn="r">
              <a:buAutoNum type="arabicPeriod"/>
            </a:pPr>
            <a:endParaRPr lang="uk-UA" b="1" dirty="0"/>
          </a:p>
          <a:p>
            <a:r>
              <a:rPr lang="uk-UA" b="1" dirty="0"/>
              <a:t>2. Етап розвитку виробництва (Дерегуляція)</a:t>
            </a:r>
          </a:p>
          <a:p>
            <a:pPr algn="r"/>
            <a:endParaRPr lang="uk-UA" b="1" dirty="0"/>
          </a:p>
          <a:p>
            <a:pPr algn="r"/>
            <a:endParaRPr lang="uk-UA" b="1" dirty="0"/>
          </a:p>
          <a:p>
            <a:pPr algn="r"/>
            <a:endParaRPr lang="uk-UA" b="1" dirty="0"/>
          </a:p>
          <a:p>
            <a:r>
              <a:rPr lang="en-US" b="1" dirty="0"/>
              <a:t> </a:t>
            </a:r>
            <a:r>
              <a:rPr lang="uk-UA" b="1" dirty="0"/>
              <a:t>3. Етап розвитку технологій, кооперації та військово-технічного співробітництва </a:t>
            </a:r>
          </a:p>
          <a:p>
            <a:r>
              <a:rPr lang="uk-UA" b="1" dirty="0"/>
              <a:t>(Систематизація)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945931"/>
            <a:ext cx="1220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307751" y="1030368"/>
            <a:ext cx="72140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/>
              <a:t>Створення майданчика реформування ОПК з представників бізнесу та експертних кіл.</a:t>
            </a:r>
          </a:p>
          <a:p>
            <a:pPr marL="285750" indent="-285750">
              <a:buFontTx/>
              <a:buChar char="-"/>
            </a:pPr>
            <a:r>
              <a:rPr lang="ru-RU" dirty="0"/>
              <a:t>Підготовка </a:t>
            </a:r>
            <a:r>
              <a:rPr lang="uk-UA" dirty="0"/>
              <a:t>Проекта Програми реформи системи управління </a:t>
            </a:r>
            <a:r>
              <a:rPr lang="uk-UA" dirty="0" smtClean="0"/>
              <a:t>ОПК</a:t>
            </a:r>
          </a:p>
          <a:p>
            <a:pPr marL="285750" indent="-285750">
              <a:buFontTx/>
              <a:buChar char="-"/>
            </a:pPr>
            <a:endParaRPr lang="uk-UA" dirty="0"/>
          </a:p>
          <a:p>
            <a:pPr marL="285750" indent="-285750"/>
            <a:r>
              <a:rPr lang="uk-UA" dirty="0" smtClean="0"/>
              <a:t> -   Демонополізація</a:t>
            </a:r>
            <a:r>
              <a:rPr lang="uk-UA" b="1" dirty="0" smtClean="0"/>
              <a:t> </a:t>
            </a:r>
            <a:r>
              <a:rPr lang="uk-UA" dirty="0" smtClean="0"/>
              <a:t>зовнішньоекономічної </a:t>
            </a:r>
            <a:r>
              <a:rPr lang="uk-UA" dirty="0"/>
              <a:t>діяльності ОПК та створення умов розвитку експортного потенціалу, інвестування та військово-технічного </a:t>
            </a:r>
            <a:r>
              <a:rPr lang="uk-UA" dirty="0" smtClean="0"/>
              <a:t>співробітництва</a:t>
            </a:r>
          </a:p>
          <a:p>
            <a:pPr marL="285750" indent="-285750">
              <a:buFontTx/>
              <a:buChar char="-"/>
            </a:pPr>
            <a:endParaRPr lang="uk-UA" dirty="0"/>
          </a:p>
          <a:p>
            <a:pPr marL="285750" indent="-285750">
              <a:buFontTx/>
              <a:buChar char="-"/>
            </a:pPr>
            <a:r>
              <a:rPr lang="ru-RU" dirty="0"/>
              <a:t>Дерегуляція в сфері оборонного замовлення та створення  рівних, прозорих та конкурентних умов господарської діяльності підприємств, незалежно від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smtClean="0"/>
              <a:t>власності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Суттєве зниження рівня секретності</a:t>
            </a:r>
            <a:endParaRPr lang="ru-RU" dirty="0"/>
          </a:p>
          <a:p>
            <a:pPr marL="285750" indent="-285750">
              <a:buFontTx/>
              <a:buChar char="-"/>
            </a:pPr>
            <a:r>
              <a:rPr lang="uk-UA" dirty="0"/>
              <a:t>Впровадження дієвої концепції приватно-державного </a:t>
            </a:r>
            <a:r>
              <a:rPr lang="uk-UA" dirty="0" smtClean="0"/>
              <a:t>партнерства</a:t>
            </a:r>
          </a:p>
          <a:p>
            <a:pPr marL="285750" indent="-285750">
              <a:buFontTx/>
              <a:buChar char="-"/>
            </a:pPr>
            <a:endParaRPr lang="uk-UA" dirty="0"/>
          </a:p>
          <a:p>
            <a:pPr marL="285750" indent="-285750">
              <a:buFontTx/>
              <a:buChar char="-"/>
            </a:pPr>
            <a:r>
              <a:rPr lang="uk-UA" dirty="0"/>
              <a:t>Розбудова інфраструктури з впровадження новітніх технологій і супроводження проектів від стадії розробки до реалізації</a:t>
            </a:r>
          </a:p>
          <a:p>
            <a:pPr>
              <a:buFontTx/>
              <a:buChar char="-"/>
            </a:pPr>
            <a:r>
              <a:rPr lang="uk-UA" dirty="0"/>
              <a:t>    Збереження та розвиток кадрового потенціалу</a:t>
            </a:r>
          </a:p>
          <a:p>
            <a:pPr>
              <a:buFontTx/>
              <a:buChar char="-"/>
            </a:pPr>
            <a:r>
              <a:rPr lang="uk-UA" dirty="0"/>
              <a:t>    Розвиток внутрішньої та зовнішньої кооперації з розміщенням                      виробництва на території України</a:t>
            </a:r>
            <a:endParaRPr lang="en-US" dirty="0"/>
          </a:p>
          <a:p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230813" y="1193637"/>
            <a:ext cx="0" cy="52910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825832" y="119790"/>
            <a:ext cx="11100337" cy="8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i="1" dirty="0"/>
              <a:t>Нормативно-правові зміни в 3-ри етапа</a:t>
            </a:r>
            <a:endParaRPr lang="ru-RU" sz="2800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5" y="117584"/>
            <a:ext cx="736063" cy="719239"/>
          </a:xfrm>
          <a:prstGeom prst="rect">
            <a:avLst/>
          </a:prstGeom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537909" y="6324600"/>
            <a:ext cx="1654091" cy="533400"/>
          </a:xfrm>
          <a:prstGeom prst="rect">
            <a:avLst/>
          </a:prstGeom>
          <a:solidFill>
            <a:schemeClr val="tx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spcAft>
                <a:spcPct val="20000"/>
              </a:spcAft>
            </a:pPr>
            <a:r>
              <a:rPr lang="uk-UA" sz="800" b="1" dirty="0">
                <a:solidFill>
                  <a:schemeClr val="bg1"/>
                </a:solidFill>
                <a:ea typeface="MS PGothic" pitchFamily="34" charset="-128"/>
              </a:rPr>
              <a:t>Етап </a:t>
            </a:r>
            <a:r>
              <a:rPr lang="en-US" sz="800" b="1" dirty="0">
                <a:solidFill>
                  <a:schemeClr val="bg1"/>
                </a:solidFill>
                <a:ea typeface="MS PGothic" pitchFamily="34" charset="-128"/>
              </a:rPr>
              <a:t>2</a:t>
            </a:r>
          </a:p>
          <a:p>
            <a:pPr algn="ctr" eaLnBrk="0" hangingPunct="0">
              <a:spcAft>
                <a:spcPct val="20000"/>
              </a:spcAft>
            </a:pPr>
            <a:r>
              <a:rPr lang="uk-UA" sz="1400" b="1" dirty="0">
                <a:solidFill>
                  <a:schemeClr val="bg1"/>
                </a:solidFill>
                <a:ea typeface="MS PGothic" pitchFamily="34" charset="-128"/>
              </a:rPr>
              <a:t>Впровадження</a:t>
            </a:r>
            <a:endParaRPr lang="en-US" sz="14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8876612" y="6324600"/>
            <a:ext cx="1528114" cy="533400"/>
          </a:xfrm>
          <a:prstGeom prst="rect">
            <a:avLst/>
          </a:prstGeom>
          <a:solidFill>
            <a:srgbClr val="00B050"/>
          </a:solidFill>
          <a:ln>
            <a:noFill/>
          </a:ln>
          <a:extLst/>
        </p:spPr>
        <p:txBody>
          <a:bodyPr anchor="ctr"/>
          <a:lstStyle/>
          <a:p>
            <a:pPr algn="ctr" eaLnBrk="0" hangingPunct="0">
              <a:spcAft>
                <a:spcPct val="20000"/>
              </a:spcAft>
            </a:pPr>
            <a:r>
              <a:rPr lang="uk-UA" sz="800" b="1" dirty="0">
                <a:solidFill>
                  <a:schemeClr val="bg1"/>
                </a:solidFill>
                <a:ea typeface="MS PGothic" pitchFamily="34" charset="-128"/>
              </a:rPr>
              <a:t>Етап</a:t>
            </a:r>
            <a:r>
              <a:rPr lang="en-US" sz="800" b="1" dirty="0">
                <a:solidFill>
                  <a:schemeClr val="bg1"/>
                </a:solidFill>
                <a:ea typeface="MS PGothic" pitchFamily="34" charset="-128"/>
              </a:rPr>
              <a:t>  1</a:t>
            </a:r>
          </a:p>
          <a:p>
            <a:pPr algn="ctr" eaLnBrk="0" hangingPunct="0">
              <a:spcAft>
                <a:spcPct val="20000"/>
              </a:spcAft>
            </a:pPr>
            <a:r>
              <a:rPr lang="en-US" sz="1400" b="1" dirty="0">
                <a:solidFill>
                  <a:schemeClr val="bg1"/>
                </a:solidFill>
                <a:ea typeface="MS PGothic" pitchFamily="34" charset="-128"/>
              </a:rPr>
              <a:t>Policy Agenda</a:t>
            </a:r>
          </a:p>
        </p:txBody>
      </p:sp>
      <p:sp>
        <p:nvSpPr>
          <p:cNvPr id="1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5799" y="6495414"/>
            <a:ext cx="6092371" cy="287883"/>
          </a:xfrm>
        </p:spPr>
        <p:txBody>
          <a:bodyPr/>
          <a:lstStyle/>
          <a:p>
            <a:r>
              <a:rPr lang="ru-RU" dirty="0"/>
              <a:t>ДОКУМЕНТ ДЛЯ ОБГОВОРЕННЯ </a:t>
            </a:r>
            <a:r>
              <a:rPr lang="uk-UA" dirty="0"/>
              <a:t>РОЗРОБЛЕНО:  </a:t>
            </a:r>
            <a:r>
              <a:rPr lang="en-US" dirty="0"/>
              <a:t>AUDM.ORG.UA </a:t>
            </a:r>
            <a:r>
              <a:rPr lang="ru-RU" dirty="0"/>
              <a:t>-  </a:t>
            </a:r>
            <a:r>
              <a:rPr lang="uk-UA" dirty="0"/>
              <a:t>Не для розповсюдження - Конфіденційно</a:t>
            </a:r>
          </a:p>
        </p:txBody>
      </p:sp>
    </p:spTree>
    <p:extLst>
      <p:ext uri="{BB962C8B-B14F-4D97-AF65-F5344CB8AC3E}">
        <p14:creationId xmlns:p14="http://schemas.microsoft.com/office/powerpoint/2010/main" val="2077826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259994"/>
          </a:xfrm>
        </p:spPr>
        <p:txBody>
          <a:bodyPr/>
          <a:lstStyle/>
          <a:p>
            <a:pPr algn="ctr"/>
            <a:r>
              <a:rPr lang="uk-UA" b="1" dirty="0" smtClean="0"/>
              <a:t>Контроль експорту озброєнь</a:t>
            </a:r>
            <a:endParaRPr lang="uk-UA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800" b="1" u="sng" dirty="0" smtClean="0">
                <a:solidFill>
                  <a:srgbClr val="28960E"/>
                </a:solidFill>
              </a:rPr>
              <a:t>У світі </a:t>
            </a:r>
            <a:r>
              <a:rPr lang="uk-UA" sz="4800" dirty="0" smtClean="0"/>
              <a:t>– </a:t>
            </a:r>
            <a:r>
              <a:rPr lang="uk-UA" sz="4400" b="1" dirty="0" smtClean="0"/>
              <a:t>монополія Держави на КОНТРОЛЬ за експортом озброєнь</a:t>
            </a:r>
          </a:p>
          <a:p>
            <a:r>
              <a:rPr lang="uk-UA" sz="4800" b="1" u="sng" dirty="0" smtClean="0">
                <a:solidFill>
                  <a:srgbClr val="FF0000"/>
                </a:solidFill>
              </a:rPr>
              <a:t>В Україні </a:t>
            </a:r>
            <a:r>
              <a:rPr lang="uk-UA" sz="4800" b="1" dirty="0" smtClean="0"/>
              <a:t>– </a:t>
            </a:r>
            <a:r>
              <a:rPr lang="uk-UA" sz="4400" b="1" dirty="0" smtClean="0"/>
              <a:t>монополія Держави на ЕКСПОРТ озброєнь в цілому</a:t>
            </a:r>
            <a:endParaRPr lang="uk-UA" sz="44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85799" y="6525491"/>
            <a:ext cx="5936673" cy="257806"/>
          </a:xfrm>
        </p:spPr>
        <p:txBody>
          <a:bodyPr/>
          <a:lstStyle/>
          <a:p>
            <a:r>
              <a:rPr lang="ru-RU" dirty="0" smtClean="0"/>
              <a:t>ДОКУМЕНТ ДЛЯ ОБГОВОРЕННЯ </a:t>
            </a:r>
            <a:r>
              <a:rPr lang="uk-UA" dirty="0" smtClean="0"/>
              <a:t>РОЗРОБЛЕНО:  </a:t>
            </a:r>
            <a:r>
              <a:rPr lang="en-US" dirty="0" smtClean="0"/>
              <a:t>AUDM.ORG.UA </a:t>
            </a:r>
            <a:r>
              <a:rPr lang="ru-RU" dirty="0" smtClean="0"/>
              <a:t>-  </a:t>
            </a:r>
            <a:r>
              <a:rPr lang="uk-UA" dirty="0" smtClean="0"/>
              <a:t>Не для розповсюдження - Конфіденційно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0" y="945931"/>
            <a:ext cx="1220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207899"/>
              </p:ext>
            </p:extLst>
          </p:nvPr>
        </p:nvGraphicFramePr>
        <p:xfrm>
          <a:off x="229831" y="1102290"/>
          <a:ext cx="11795913" cy="534007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4867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922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07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097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14427">
                <a:tc>
                  <a:txBody>
                    <a:bodyPr/>
                    <a:lstStyle/>
                    <a:p>
                      <a:pPr indent="1358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Проблеми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3" marR="34743" marT="0" marB="0"/>
                </a:tc>
                <a:tc>
                  <a:txBody>
                    <a:bodyPr/>
                    <a:lstStyle/>
                    <a:p>
                      <a:pPr indent="1358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Наслідки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3" marR="34743" marT="0" marB="0"/>
                </a:tc>
                <a:tc>
                  <a:txBody>
                    <a:bodyPr/>
                    <a:lstStyle/>
                    <a:p>
                      <a:pPr indent="1358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Шляхи вирішення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3" marR="34743" marT="0" marB="0"/>
                </a:tc>
                <a:tc>
                  <a:txBody>
                    <a:bodyPr/>
                    <a:lstStyle/>
                    <a:p>
                      <a:pPr indent="1358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Результат змін</a:t>
                      </a:r>
                      <a:endParaRPr lang="it-IT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3" marR="34743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25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Монополія спецекспортерів на імпорт і експорт військової техніки та товарів подвійного призначення</a:t>
                      </a:r>
                      <a:endParaRPr lang="it-IT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3" marR="34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200" dirty="0">
                          <a:effectLst/>
                        </a:rPr>
                        <a:t>Розвиток корупції в сфері закупівель озброєння та комплектуючих;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200" dirty="0">
                          <a:effectLst/>
                        </a:rPr>
                        <a:t>Неефективне витрачання бюджетних</a:t>
                      </a:r>
                      <a:r>
                        <a:rPr lang="uk-UA" sz="1200" baseline="0" dirty="0">
                          <a:effectLst/>
                        </a:rPr>
                        <a:t> коштів;</a:t>
                      </a:r>
                      <a:r>
                        <a:rPr lang="uk-UA" sz="1200" dirty="0">
                          <a:effectLst/>
                        </a:rPr>
                        <a:t/>
                      </a:r>
                      <a:br>
                        <a:rPr lang="uk-UA" sz="1200" dirty="0">
                          <a:effectLst/>
                        </a:rPr>
                      </a:br>
                      <a:r>
                        <a:rPr lang="uk-UA" sz="1200" dirty="0">
                          <a:effectLst/>
                        </a:rPr>
                        <a:t>- Відсутність у виробників можливості самостійного формування ціни на власну продукцію, що експортується за кордон;</a:t>
                      </a:r>
                      <a:br>
                        <a:rPr lang="uk-UA" sz="1200" dirty="0">
                          <a:effectLst/>
                        </a:rPr>
                      </a:br>
                      <a:r>
                        <a:rPr lang="uk-UA" sz="1200" dirty="0">
                          <a:effectLst/>
                        </a:rPr>
                        <a:t>- Створення неконкурентних умов на зовнішньому ринку примусовим введенням посередника;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Низька інвестиційна привабливість, пов'язана з відсутністю прямого доступу на зовнішній ринок;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Втрата виробниками частини прибутку, яка може бути використана на розробку або поліпшення технопарку;</a:t>
                      </a:r>
                      <a:br>
                        <a:rPr lang="uk-UA" sz="1200" dirty="0">
                          <a:effectLst/>
                        </a:rPr>
                      </a:br>
                      <a:r>
                        <a:rPr lang="uk-UA" sz="1200" dirty="0">
                          <a:effectLst/>
                        </a:rPr>
                        <a:t>- Істотне збільшення ціни продукції, що виготовляється Вітчизняними виробниками для поставки в ЗСУ з використанням імпортних комплектуючих.</a:t>
                      </a:r>
                      <a:br>
                        <a:rPr lang="uk-UA" sz="1200" dirty="0">
                          <a:effectLst/>
                        </a:rPr>
                      </a:br>
                      <a:endParaRPr lang="it-I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3" marR="34743" marT="0" marB="0"/>
                </a:tc>
                <a:tc>
                  <a:txBody>
                    <a:bodyPr/>
                    <a:lstStyle/>
                    <a:p>
                      <a:pPr marL="0" indent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Внесення змін до ЗУ «Про зовнішньоекономічну діяльність»</a:t>
                      </a:r>
                      <a:r>
                        <a:rPr lang="uk-UA" sz="1200" baseline="0" dirty="0">
                          <a:effectLst/>
                        </a:rPr>
                        <a:t> </a:t>
                      </a:r>
                      <a:r>
                        <a:rPr lang="uk-UA" sz="1200" dirty="0">
                          <a:effectLst/>
                        </a:rPr>
                        <a:t>№959-XII від 16 квітня 1991 року (п.2 ст.20);</a:t>
                      </a:r>
                      <a:endParaRPr lang="it-IT" sz="1200" dirty="0">
                        <a:effectLst/>
                      </a:endParaRPr>
                    </a:p>
                    <a:p>
                      <a:pPr marL="0" indent="63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Внесення змін до ЗУ «Про державний контроль за міжнародними передачами товарів військового призначення та подвійного </a:t>
                      </a:r>
                      <a:r>
                        <a:rPr lang="uk-UA" sz="1200" dirty="0" smtClean="0">
                          <a:effectLst/>
                        </a:rPr>
                        <a:t>використання» </a:t>
                      </a:r>
                      <a:r>
                        <a:rPr lang="uk-UA" sz="1200" dirty="0">
                          <a:effectLst/>
                        </a:rPr>
                        <a:t>від 20.02.2003 № 549-IV;</a:t>
                      </a:r>
                      <a:endParaRPr lang="it-IT" sz="1200" dirty="0">
                        <a:effectLst/>
                      </a:endParaRPr>
                    </a:p>
                    <a:p>
                      <a:pPr marL="0" indent="63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200" dirty="0">
                          <a:effectLst/>
                        </a:rPr>
                        <a:t>Внесення змін до Постанови КМУ N 1228 від 12 липня</a:t>
                      </a:r>
                    </a:p>
                    <a:p>
                      <a:pPr marL="0" indent="635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uk-UA" sz="1200" dirty="0">
                          <a:effectLst/>
                        </a:rPr>
                        <a:t> 1999 р. «Про надання суб'єктам зовнішньоекономічної діяльності повноважень на право здійснення експорту, імпорту товарів військового призначення та товарів, які містять відомості, що становлять державну таємницю»;</a:t>
                      </a:r>
                      <a:endParaRPr lang="it-IT" sz="1200" dirty="0">
                        <a:effectLst/>
                      </a:endParaRPr>
                    </a:p>
                    <a:p>
                      <a:pPr marL="0" indent="63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Відміна Постанови КМУ N 838  від 8 червня 1998 р. «Про затвердження Положення про порядок надання суб'єктам  зовнішньоекономічної діяльності повноважень на право здійснення експорту, імпорту товарів військового призначення та товарів, які містять відомості, що становлять державну таємницю»;</a:t>
                      </a:r>
                      <a:endParaRPr lang="it-IT" sz="1200" kern="1200" dirty="0">
                        <a:effectLst/>
                      </a:endParaRPr>
                    </a:p>
                    <a:p>
                      <a:pPr marL="0" indent="63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uk-UA" sz="1200" kern="1200" dirty="0">
                          <a:effectLst/>
                        </a:rPr>
                        <a:t>- Передача всіх повноважень і функцій з контролю за цими видами угод Державній службі експортного контролю та повна автоматизація процедури узгодження контрактів.</a:t>
                      </a:r>
                      <a:endParaRPr lang="en-US" sz="1200" kern="1200" dirty="0">
                        <a:effectLst/>
                      </a:endParaRPr>
                    </a:p>
                    <a:p>
                      <a:pPr marL="0" indent="635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uk-UA" sz="1200" kern="1200" dirty="0">
                          <a:effectLst/>
                        </a:rPr>
                        <a:t>- </a:t>
                      </a:r>
                      <a:r>
                        <a:rPr lang="ru-RU" sz="1200" kern="1200" dirty="0">
                          <a:effectLst/>
                        </a:rPr>
                        <a:t>Чітка класифікація експортних товарів на товари воєнного, подвійного та цивільного призначення.</a:t>
                      </a:r>
                      <a:endParaRPr lang="it-IT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743" marR="34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Істотне зростання експорту продукції ОПК;</a:t>
                      </a:r>
                      <a:r>
                        <a:rPr lang="uk-UA" sz="1200" baseline="0" dirty="0">
                          <a:effectLst/>
                        </a:rPr>
                        <a:t> 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200" dirty="0">
                          <a:effectLst/>
                        </a:rPr>
                        <a:t> Зростання валютного виторгу і поліпшення торгівельного балансу;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200" dirty="0">
                          <a:effectLst/>
                        </a:rPr>
                        <a:t> Наповнення Оборонного бюджету; 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Приплив інвестицій;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200" dirty="0">
                          <a:effectLst/>
                        </a:rPr>
                        <a:t> Розвиток підприємств оборонної промисловості;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200" dirty="0">
                          <a:effectLst/>
                        </a:rPr>
                        <a:t> Суттєва</a:t>
                      </a:r>
                      <a:r>
                        <a:rPr lang="uk-UA" sz="1200" baseline="0" dirty="0">
                          <a:effectLst/>
                        </a:rPr>
                        <a:t> економія</a:t>
                      </a:r>
                      <a:r>
                        <a:rPr lang="uk-UA" sz="1200" dirty="0">
                          <a:effectLst/>
                        </a:rPr>
                        <a:t> бюджетних</a:t>
                      </a:r>
                      <a:r>
                        <a:rPr lang="uk-UA" sz="1200" baseline="0" dirty="0">
                          <a:effectLst/>
                        </a:rPr>
                        <a:t> коштів під час закупівлі імпортної продукції;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Створення конкурентного середовища;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uk-UA" sz="1200" dirty="0">
                          <a:effectLst/>
                        </a:rPr>
                        <a:t> Зниження вартості продукції, що закуповується та виробляється для забезпечення ЗСУ та НГУ;</a:t>
                      </a:r>
                      <a:endParaRPr lang="it-IT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- Розвиток технологій.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743" marR="34743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736062" y="192858"/>
            <a:ext cx="11100337" cy="851338"/>
          </a:xfrm>
        </p:spPr>
        <p:txBody>
          <a:bodyPr>
            <a:normAutofit/>
          </a:bodyPr>
          <a:lstStyle/>
          <a:p>
            <a:r>
              <a:rPr lang="uk-UA" sz="3200" dirty="0"/>
              <a:t>     Етап 1. </a:t>
            </a:r>
            <a:r>
              <a:rPr lang="uk-UA" sz="3200" dirty="0" smtClean="0"/>
              <a:t>Демонополізація</a:t>
            </a:r>
            <a:endParaRPr lang="it-IT" sz="3200" dirty="0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5799" y="6495414"/>
            <a:ext cx="6092371" cy="287883"/>
          </a:xfrm>
        </p:spPr>
        <p:txBody>
          <a:bodyPr/>
          <a:lstStyle/>
          <a:p>
            <a:r>
              <a:rPr lang="ru-RU" dirty="0"/>
              <a:t>ДОКУМЕНТ ДЛЯ ОБГОВОРЕННЯ </a:t>
            </a:r>
            <a:r>
              <a:rPr lang="uk-UA" dirty="0"/>
              <a:t>РОЗРОБЛЕНО:  </a:t>
            </a:r>
            <a:r>
              <a:rPr lang="en-US" dirty="0"/>
              <a:t>AUDM.ORG.UA </a:t>
            </a:r>
            <a:r>
              <a:rPr lang="ru-RU" dirty="0"/>
              <a:t>-  </a:t>
            </a:r>
            <a:r>
              <a:rPr lang="uk-UA" dirty="0"/>
              <a:t>Не для розповсюдження - Конфіденційно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5" y="117584"/>
            <a:ext cx="736063" cy="71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20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="" xmlns:a16="http://schemas.microsoft.com/office/drawing/2014/main" id="{CF639FD5-EC63-436A-B25C-D31FF4C9C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" y="6464300"/>
            <a:ext cx="5842000" cy="393700"/>
          </a:xfrm>
        </p:spPr>
        <p:txBody>
          <a:bodyPr/>
          <a:lstStyle/>
          <a:p>
            <a:r>
              <a:rPr lang="ru-RU" dirty="0"/>
              <a:t>ДОКУМЕНТ ДЛЯ ОБГОВОРЕННЯ </a:t>
            </a:r>
            <a:r>
              <a:rPr lang="uk-UA" dirty="0"/>
              <a:t>РОЗРОБЛЕНО:  </a:t>
            </a:r>
            <a:r>
              <a:rPr lang="en-US" dirty="0"/>
              <a:t>AUDM.ORG.UA </a:t>
            </a:r>
            <a:r>
              <a:rPr lang="ru-RU" dirty="0"/>
              <a:t>-  </a:t>
            </a:r>
            <a:r>
              <a:rPr lang="uk-UA" dirty="0"/>
              <a:t>Не для розповсюдження - Конфіденційно</a:t>
            </a:r>
          </a:p>
          <a:p>
            <a:endParaRPr lang="ru-RU" dirty="0"/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="" xmlns:a16="http://schemas.microsoft.com/office/drawing/2014/main" id="{7E18EB4C-85B1-4C34-BDF6-FA1BB4C441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770978"/>
              </p:ext>
            </p:extLst>
          </p:nvPr>
        </p:nvGraphicFramePr>
        <p:xfrm>
          <a:off x="2514600" y="285750"/>
          <a:ext cx="788670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Document" r:id="rId3" imgW="7534700" imgH="5450499" progId="Word.Document.8">
                  <p:embed/>
                </p:oleObj>
              </mc:Choice>
              <mc:Fallback>
                <p:oleObj name="Document" r:id="rId3" imgW="7534700" imgH="5450499" progId="Word.Document.8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85750"/>
                        <a:ext cx="7886700" cy="571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6473" y="484907"/>
            <a:ext cx="3894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</a:rPr>
              <a:t>Щорічні втрати до </a:t>
            </a:r>
            <a:r>
              <a:rPr lang="en-US" sz="2400" b="1" dirty="0" smtClean="0">
                <a:solidFill>
                  <a:srgbClr val="C00000"/>
                </a:solidFill>
              </a:rPr>
              <a:t>$</a:t>
            </a:r>
            <a:r>
              <a:rPr lang="uk-UA" sz="2400" b="1" dirty="0" smtClean="0">
                <a:solidFill>
                  <a:srgbClr val="C00000"/>
                </a:solidFill>
              </a:rPr>
              <a:t>3 млрд </a:t>
            </a:r>
            <a:endParaRPr lang="uk-UA" sz="2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37964" y="7065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8645237" y="457200"/>
            <a:ext cx="2341418" cy="609600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До змін</a:t>
            </a:r>
            <a:endParaRPr lang="uk-UA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364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="" xmlns:a16="http://schemas.microsoft.com/office/drawing/2014/main" id="{C21B9EDA-61C3-4690-AA42-F435F600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892800" cy="228600"/>
          </a:xfrm>
        </p:spPr>
        <p:txBody>
          <a:bodyPr/>
          <a:lstStyle/>
          <a:p>
            <a:r>
              <a:rPr lang="ru-RU" dirty="0"/>
              <a:t>ДОКУМЕНТ ДЛЯ ОБГОВОРЕННЯ </a:t>
            </a:r>
            <a:r>
              <a:rPr lang="uk-UA" dirty="0"/>
              <a:t>РОЗРОБЛЕНО:  </a:t>
            </a:r>
            <a:r>
              <a:rPr lang="en-US" dirty="0"/>
              <a:t>AUDM.ORG.UA </a:t>
            </a:r>
            <a:r>
              <a:rPr lang="ru-RU" dirty="0"/>
              <a:t>-  </a:t>
            </a:r>
            <a:r>
              <a:rPr lang="uk-UA" dirty="0"/>
              <a:t>Не для розповсюдження - Конфіденційно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="" xmlns:a16="http://schemas.microsoft.com/office/drawing/2014/main" id="{20B854C2-E61C-4E76-A87A-90CAF86C50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612954"/>
              </p:ext>
            </p:extLst>
          </p:nvPr>
        </p:nvGraphicFramePr>
        <p:xfrm>
          <a:off x="2006600" y="203200"/>
          <a:ext cx="8293100" cy="626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Document" r:id="rId3" imgW="7005878" imgH="6081762" progId="Word.Document.8">
                  <p:embed/>
                </p:oleObj>
              </mc:Choice>
              <mc:Fallback>
                <p:oleObj name="Document" r:id="rId3" imgW="7005878" imgH="6081762" progId="Word.Document.8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600" y="203200"/>
                        <a:ext cx="8293100" cy="626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 bwMode="auto">
          <a:xfrm>
            <a:off x="8506691" y="387927"/>
            <a:ext cx="2632364" cy="651164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Після змін</a:t>
            </a:r>
            <a:endParaRPr lang="uk-UA" sz="3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7527" y="277090"/>
            <a:ext cx="38905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6600"/>
                </a:solidFill>
              </a:rPr>
              <a:t>Приріст обсягів </a:t>
            </a:r>
          </a:p>
          <a:p>
            <a:r>
              <a:rPr lang="uk-UA" sz="2800" b="1" dirty="0" smtClean="0">
                <a:solidFill>
                  <a:srgbClr val="006600"/>
                </a:solidFill>
              </a:rPr>
              <a:t>виробництва  на  </a:t>
            </a:r>
          </a:p>
          <a:p>
            <a:r>
              <a:rPr lang="en-US" sz="2800" b="1" u="sng" dirty="0" smtClean="0">
                <a:solidFill>
                  <a:srgbClr val="006600"/>
                </a:solidFill>
              </a:rPr>
              <a:t>$</a:t>
            </a:r>
            <a:r>
              <a:rPr lang="uk-UA" sz="2800" b="1" u="sng" dirty="0" smtClean="0">
                <a:solidFill>
                  <a:srgbClr val="006600"/>
                </a:solidFill>
              </a:rPr>
              <a:t>4-8 млрд   </a:t>
            </a:r>
          </a:p>
          <a:p>
            <a:r>
              <a:rPr lang="uk-UA" sz="2800" b="1" dirty="0" smtClean="0">
                <a:solidFill>
                  <a:srgbClr val="006600"/>
                </a:solidFill>
              </a:rPr>
              <a:t>протягом 3-5 років  </a:t>
            </a:r>
            <a:endParaRPr lang="uk-UA" sz="2800" b="1" dirty="0">
              <a:solidFill>
                <a:srgbClr val="00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16437" y="1787236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6600"/>
                </a:solidFill>
              </a:rPr>
              <a:t>за 1 рік</a:t>
            </a:r>
            <a:endParaRPr lang="uk-UA" sz="28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949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89977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Суть  змін  </a:t>
            </a:r>
            <a:r>
              <a:rPr lang="ru-RU" sz="4000" b="1" dirty="0" err="1" smtClean="0"/>
              <a:t>першого</a:t>
            </a:r>
            <a:r>
              <a:rPr lang="ru-RU" sz="4000" b="1" dirty="0" smtClean="0"/>
              <a:t>  </a:t>
            </a:r>
            <a:r>
              <a:rPr lang="ru-RU" sz="4000" b="1" dirty="0" err="1" smtClean="0"/>
              <a:t>етапу</a:t>
            </a:r>
            <a:endParaRPr lang="uk-UA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6656" y="1316182"/>
            <a:ext cx="10753725" cy="4461684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uk-UA" sz="2800" dirty="0" smtClean="0">
                <a:solidFill>
                  <a:srgbClr val="C00000"/>
                </a:solidFill>
              </a:rPr>
              <a:t>                          </a:t>
            </a:r>
            <a:r>
              <a:rPr lang="uk-UA" sz="2800" b="1" u="sng" dirty="0" smtClean="0">
                <a:solidFill>
                  <a:srgbClr val="C00000"/>
                </a:solidFill>
              </a:rPr>
              <a:t>До змін </a:t>
            </a:r>
            <a:r>
              <a:rPr lang="uk-UA" b="1" dirty="0" smtClean="0">
                <a:solidFill>
                  <a:srgbClr val="C00000"/>
                </a:solidFill>
              </a:rPr>
              <a:t>                                                     </a:t>
            </a:r>
            <a:r>
              <a:rPr lang="uk-UA" sz="2800" b="1" u="sng" dirty="0" smtClean="0">
                <a:solidFill>
                  <a:srgbClr val="28960E"/>
                </a:solidFill>
              </a:rPr>
              <a:t>Після змін</a:t>
            </a:r>
            <a:endParaRPr lang="uk-UA" sz="2800" b="1" u="sng" dirty="0">
              <a:solidFill>
                <a:srgbClr val="28960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85799" y="6539345"/>
            <a:ext cx="6005946" cy="243952"/>
          </a:xfrm>
        </p:spPr>
        <p:txBody>
          <a:bodyPr/>
          <a:lstStyle/>
          <a:p>
            <a:r>
              <a:rPr lang="ru-RU" dirty="0" smtClean="0"/>
              <a:t>ДОКУМЕНТ ДЛЯ ОБГОВОРЕННЯ </a:t>
            </a:r>
            <a:r>
              <a:rPr lang="uk-UA" dirty="0" smtClean="0"/>
              <a:t>РОЗРОБЛЕНО:  </a:t>
            </a:r>
            <a:r>
              <a:rPr lang="en-US" dirty="0" smtClean="0"/>
              <a:t>AUDM.ORG.UA </a:t>
            </a:r>
            <a:r>
              <a:rPr lang="ru-RU" dirty="0" smtClean="0"/>
              <a:t>-  </a:t>
            </a:r>
            <a:r>
              <a:rPr lang="uk-UA" dirty="0" smtClean="0"/>
              <a:t>Не для розповсюдження - Конфіденційно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466127" y="4987636"/>
            <a:ext cx="2147455" cy="609600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uk-UA" sz="2400" b="1" dirty="0" smtClean="0"/>
              <a:t>Виробник</a:t>
            </a:r>
            <a:endParaRPr lang="uk-UA" sz="2400" b="1" dirty="0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493834" y="2230584"/>
            <a:ext cx="2147455" cy="609600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uk-UA" sz="2400" b="1" dirty="0" smtClean="0"/>
              <a:t>Покупець</a:t>
            </a:r>
            <a:endParaRPr lang="uk-UA" sz="2400" b="1" dirty="0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479980" y="3352801"/>
            <a:ext cx="2147455" cy="692725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uk-UA" sz="2400" b="1" dirty="0" smtClean="0"/>
              <a:t>ДСЕК </a:t>
            </a:r>
          </a:p>
          <a:p>
            <a:pPr algn="ctr"/>
            <a:r>
              <a:rPr lang="uk-UA" sz="2000" b="1" dirty="0" smtClean="0"/>
              <a:t>(надання </a:t>
            </a:r>
            <a:r>
              <a:rPr lang="uk-UA" sz="2000" b="1" dirty="0" smtClean="0"/>
              <a:t>дозволу</a:t>
            </a:r>
            <a:r>
              <a:rPr lang="uk-UA" sz="2000" b="1" dirty="0" smtClean="0"/>
              <a:t>)</a:t>
            </a:r>
            <a:endParaRPr lang="uk-UA" sz="2000" b="1" dirty="0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7453747" y="2189019"/>
            <a:ext cx="2147455" cy="609600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uk-UA" sz="2400" b="1" dirty="0" smtClean="0"/>
              <a:t>Покупець</a:t>
            </a:r>
            <a:endParaRPr lang="uk-UA" sz="2400" b="1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7481456" y="3311236"/>
            <a:ext cx="2147455" cy="609600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uk-UA" sz="2400" b="1" dirty="0" smtClean="0"/>
              <a:t>ДСЕК</a:t>
            </a:r>
          </a:p>
          <a:p>
            <a:pPr algn="ctr"/>
            <a:r>
              <a:rPr lang="uk-UA" sz="2000" b="1" dirty="0" smtClean="0"/>
              <a:t>(надання </a:t>
            </a:r>
            <a:r>
              <a:rPr lang="uk-UA" sz="2000" b="1" dirty="0" smtClean="0"/>
              <a:t>дозволу</a:t>
            </a:r>
            <a:r>
              <a:rPr lang="uk-UA" sz="2000" b="1" dirty="0" smtClean="0"/>
              <a:t>)</a:t>
            </a:r>
            <a:endParaRPr lang="uk-UA" sz="2400" b="1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29208" y="4197927"/>
            <a:ext cx="2147455" cy="609600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uk-UA" sz="2400" b="1" dirty="0" smtClean="0"/>
              <a:t>Спецекспортер</a:t>
            </a:r>
            <a:endParaRPr lang="uk-UA" sz="2400" b="1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7523019" y="4959927"/>
            <a:ext cx="2147455" cy="609600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uk-UA" sz="2400" b="1" dirty="0" smtClean="0"/>
              <a:t>Виробник</a:t>
            </a:r>
            <a:endParaRPr lang="uk-UA" sz="24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3491357" y="4100947"/>
            <a:ext cx="0" cy="7619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616036" y="4627419"/>
            <a:ext cx="1357756" cy="2632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3699164" y="4197927"/>
            <a:ext cx="1233064" cy="2909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3491358" y="2909455"/>
            <a:ext cx="13855" cy="40178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Умножение 22"/>
          <p:cNvSpPr/>
          <p:nvPr/>
        </p:nvSpPr>
        <p:spPr bwMode="auto">
          <a:xfrm>
            <a:off x="3200404" y="4267200"/>
            <a:ext cx="568037" cy="512619"/>
          </a:xfrm>
          <a:prstGeom prst="mathMultiply">
            <a:avLst/>
          </a:prstGeom>
          <a:solidFill>
            <a:srgbClr val="FF0000"/>
          </a:solidFill>
          <a:ln w="3175">
            <a:solidFill>
              <a:schemeClr val="tx1"/>
            </a:solidFill>
          </a:ln>
          <a:extLst/>
        </p:spPr>
        <p:txBody>
          <a:bodyPr wrap="none" rtlCol="0" anchor="ctr"/>
          <a:lstStyle/>
          <a:p>
            <a:pPr algn="ctr"/>
            <a:endParaRPr lang="uk-UA"/>
          </a:p>
        </p:txBody>
      </p:sp>
      <p:cxnSp>
        <p:nvCxnSpPr>
          <p:cNvPr id="25" name="Прямая со стрелкой 24"/>
          <p:cNvCxnSpPr/>
          <p:nvPr/>
        </p:nvCxnSpPr>
        <p:spPr>
          <a:xfrm flipH="1" flipV="1">
            <a:off x="7301345" y="4613564"/>
            <a:ext cx="1108365" cy="2909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8562109" y="4073236"/>
            <a:ext cx="0" cy="7897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7273642" y="4100945"/>
            <a:ext cx="1136067" cy="34636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8548255" y="2881745"/>
            <a:ext cx="0" cy="3602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 bwMode="auto">
          <a:xfrm>
            <a:off x="415636" y="4211784"/>
            <a:ext cx="1828800" cy="748143"/>
          </a:xfrm>
          <a:prstGeom prst="rect">
            <a:avLst/>
          </a:prstGeom>
          <a:solidFill>
            <a:srgbClr val="FF0000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uk-UA" sz="2400" b="1" dirty="0" smtClean="0"/>
              <a:t>Надання </a:t>
            </a:r>
          </a:p>
          <a:p>
            <a:pPr algn="ctr"/>
            <a:r>
              <a:rPr lang="uk-UA" sz="2400" b="1" dirty="0" smtClean="0"/>
              <a:t>Повноважень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 flipH="1" flipV="1">
            <a:off x="2355283" y="4544292"/>
            <a:ext cx="1052935" cy="3463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2382982" y="4184073"/>
            <a:ext cx="928254" cy="22167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>
    <a:spDef>
      <a:spPr bwMode="auto">
        <a:solidFill>
          <a:srgbClr val="800000"/>
        </a:solid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none" anchor="ctr"/>
      <a:lstStyle>
        <a:defPPr>
          <a:defRPr/>
        </a:defPPr>
      </a:lstStyle>
    </a:spDef>
  </a:objectDefaults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15783</TotalTime>
  <Words>2529</Words>
  <Application>Microsoft Office PowerPoint</Application>
  <PresentationFormat>Широкоэкранный</PresentationFormat>
  <Paragraphs>347</Paragraphs>
  <Slides>18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MS PGothic</vt:lpstr>
      <vt:lpstr>Arial</vt:lpstr>
      <vt:lpstr>Calibri</vt:lpstr>
      <vt:lpstr>Calibri Light</vt:lpstr>
      <vt:lpstr>Times New Roman</vt:lpstr>
      <vt:lpstr>Wingdings</vt:lpstr>
      <vt:lpstr>Метрополия</vt:lpstr>
      <vt:lpstr>Document</vt:lpstr>
      <vt:lpstr>Лист</vt:lpstr>
      <vt:lpstr>Презентация PowerPoint</vt:lpstr>
      <vt:lpstr>   Місія  реформування</vt:lpstr>
      <vt:lpstr>  Ідеологія реформування</vt:lpstr>
      <vt:lpstr>Презентация PowerPoint</vt:lpstr>
      <vt:lpstr>Контроль експорту озброєнь</vt:lpstr>
      <vt:lpstr>     Етап 1. Демонополізація</vt:lpstr>
      <vt:lpstr>Презентация PowerPoint</vt:lpstr>
      <vt:lpstr>Презентация PowerPoint</vt:lpstr>
      <vt:lpstr>Суть  змін  першого  етапу</vt:lpstr>
      <vt:lpstr>Схема надання суб'єктам зовнішньоекономічної діяльності ПОВНОВАЖЕНЬ  на право здійснення експорту, імпорту товарів військового призначення та товарів, які містять відомості, що становлять державну таємницю</vt:lpstr>
      <vt:lpstr>Схема надання суб'єктам зовнішньоекономічної діяльності ДОЗВОЛУ на право здійснення експорту, імпорту товарів військового призначення та товарів, які містять відомості, що становлять державну таємницю</vt:lpstr>
      <vt:lpstr>Головна мета першого этапу</vt:lpstr>
      <vt:lpstr>Презентация PowerPoint</vt:lpstr>
      <vt:lpstr>   Етап 2.  Дерегуляція</vt:lpstr>
      <vt:lpstr>Презентация PowerPoint</vt:lpstr>
      <vt:lpstr>Етап 3. Систематизація</vt:lpstr>
      <vt:lpstr>Етапність законодавчих ініціатив щодо реформи системи управління ОПК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работы аттестационной комиссии</dc:title>
  <dc:creator>flevy.com</dc:creator>
  <cp:lastModifiedBy>Пользователь Windows</cp:lastModifiedBy>
  <cp:revision>564</cp:revision>
  <cp:lastPrinted>2016-01-22T21:45:30Z</cp:lastPrinted>
  <dcterms:created xsi:type="dcterms:W3CDTF">2016-01-15T19:53:34Z</dcterms:created>
  <dcterms:modified xsi:type="dcterms:W3CDTF">2018-02-23T08:38:39Z</dcterms:modified>
</cp:coreProperties>
</file>