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3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 autoAdjust="0"/>
    <p:restoredTop sz="88175"/>
  </p:normalViewPr>
  <p:slideViewPr>
    <p:cSldViewPr>
      <p:cViewPr>
        <p:scale>
          <a:sx n="130" d="100"/>
          <a:sy n="130" d="100"/>
        </p:scale>
        <p:origin x="728" y="-8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682E-D356-4084-B35C-DB1990793F68}" type="datetimeFigureOut">
              <a:rPr lang="uk-UA" smtClean="0"/>
              <a:t>23.04.18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3A0-1C34-478B-93A1-87245E9138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019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682E-D356-4084-B35C-DB1990793F68}" type="datetimeFigureOut">
              <a:rPr lang="uk-UA" smtClean="0"/>
              <a:t>23.04.18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3A0-1C34-478B-93A1-87245E9138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237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682E-D356-4084-B35C-DB1990793F68}" type="datetimeFigureOut">
              <a:rPr lang="uk-UA" smtClean="0"/>
              <a:t>23.04.18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3A0-1C34-478B-93A1-87245E9138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338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682E-D356-4084-B35C-DB1990793F68}" type="datetimeFigureOut">
              <a:rPr lang="uk-UA" smtClean="0"/>
              <a:t>23.04.18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3A0-1C34-478B-93A1-87245E9138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30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682E-D356-4084-B35C-DB1990793F68}" type="datetimeFigureOut">
              <a:rPr lang="uk-UA" smtClean="0"/>
              <a:t>23.04.18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3A0-1C34-478B-93A1-87245E9138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633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682E-D356-4084-B35C-DB1990793F68}" type="datetimeFigureOut">
              <a:rPr lang="uk-UA" smtClean="0"/>
              <a:t>23.04.18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3A0-1C34-478B-93A1-87245E9138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801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682E-D356-4084-B35C-DB1990793F68}" type="datetimeFigureOut">
              <a:rPr lang="uk-UA" smtClean="0"/>
              <a:t>23.04.18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3A0-1C34-478B-93A1-87245E9138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23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682E-D356-4084-B35C-DB1990793F68}" type="datetimeFigureOut">
              <a:rPr lang="uk-UA" smtClean="0"/>
              <a:t>23.04.18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3A0-1C34-478B-93A1-87245E9138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82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682E-D356-4084-B35C-DB1990793F68}" type="datetimeFigureOut">
              <a:rPr lang="uk-UA" smtClean="0"/>
              <a:t>23.04.18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3A0-1C34-478B-93A1-87245E9138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080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682E-D356-4084-B35C-DB1990793F68}" type="datetimeFigureOut">
              <a:rPr lang="uk-UA" smtClean="0"/>
              <a:t>23.04.18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3A0-1C34-478B-93A1-87245E9138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061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682E-D356-4084-B35C-DB1990793F68}" type="datetimeFigureOut">
              <a:rPr lang="uk-UA" smtClean="0"/>
              <a:t>23.04.18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73A0-1C34-478B-93A1-87245E9138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120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9682E-D356-4084-B35C-DB1990793F68}" type="datetimeFigureOut">
              <a:rPr lang="uk-UA" smtClean="0"/>
              <a:t>23.04.18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173A0-1C34-478B-93A1-87245E9138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186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O:\Pavlovsky\book_orig\шпалери\20170724-1-0017-o-mil-kamuflia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93988"/>
            <a:ext cx="4919122" cy="1470025"/>
          </a:xfrm>
        </p:spPr>
        <p:txBody>
          <a:bodyPr>
            <a:noAutofit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ДІМ ветерана</a:t>
            </a:r>
            <a:r>
              <a:rPr lang="uk-UA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/>
            </a:r>
            <a:br>
              <a:rPr lang="uk-UA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uk-UA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/>
            </a:r>
            <a:br>
              <a:rPr lang="uk-UA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uk-UA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Центр соціальної адаптації</a:t>
            </a:r>
            <a:r>
              <a:rPr lang="ru-RU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,</a:t>
            </a:r>
            <a:r>
              <a:rPr lang="uk-UA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 медичної та психологічної реабілітації ветеранів </a:t>
            </a:r>
            <a:r>
              <a:rPr lang="uk-UA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uk-UA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uk-UA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Набір </a:t>
            </a:r>
            <a:r>
              <a:rPr lang="uk-UA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інституційних </a:t>
            </a:r>
            <a:r>
              <a:rPr lang="uk-UA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сервісів для ветеранів, членів родин, волонтерів. </a:t>
            </a:r>
            <a:br>
              <a:rPr lang="uk-UA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uk-UA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Основні </a:t>
            </a:r>
            <a:r>
              <a:rPr lang="uk-UA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сервіси: медична </a:t>
            </a:r>
            <a:r>
              <a:rPr lang="uk-UA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та  </a:t>
            </a:r>
            <a:r>
              <a:rPr lang="uk-UA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психологічна реабілітація, соціальна адаптація, юридичні </a:t>
            </a:r>
            <a:r>
              <a:rPr lang="uk-UA" sz="1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консультації, професійна орієнтація, </a:t>
            </a:r>
            <a:r>
              <a:rPr lang="uk-UA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формування історичної пам’яті. </a:t>
            </a:r>
            <a:br>
              <a:rPr lang="uk-UA" sz="1600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lang="uk-UA" sz="1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https://scontent-waw1-1.xx.fbcdn.net/v/t1.0-9/29468846_1749001201813522_2055308663370809344_n.jpg?_nc_cat=0&amp;oh=468075782a6ab620775493cba65f844b&amp;oe=5B444C4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4"/>
          <a:stretch/>
        </p:blipFill>
        <p:spPr bwMode="auto">
          <a:xfrm>
            <a:off x="5004048" y="641836"/>
            <a:ext cx="3970354" cy="5451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83568" y="2852936"/>
            <a:ext cx="3744416" cy="0"/>
          </a:xfrm>
          <a:prstGeom prst="line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983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Ініціатори та партнери проекту</a:t>
            </a:r>
            <a:endParaRPr lang="uk-UA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348880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/>
              <a:t>Ідеолог та організатор Проекту </a:t>
            </a:r>
            <a:r>
              <a:rPr lang="uk-UA" dirty="0"/>
              <a:t>– БФ Інформаційно-координаційний центр. </a:t>
            </a:r>
            <a:endParaRPr lang="uk-UA" dirty="0" smtClean="0"/>
          </a:p>
          <a:p>
            <a:endParaRPr lang="uk-UA" dirty="0"/>
          </a:p>
          <a:p>
            <a:r>
              <a:rPr lang="uk-UA" u="sng" dirty="0"/>
              <a:t>Інституційні партнери: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Підкомітет з питань соціального і правового захисту військовослужбовців та членів їх сімей Комітету Верховної Ради України з питань національної безпеки і оборони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Офіс </a:t>
            </a:r>
            <a:r>
              <a:rPr lang="uk-UA" dirty="0" smtClean="0"/>
              <a:t>уповноваженого Президента </a:t>
            </a:r>
            <a:r>
              <a:rPr lang="uk-UA" dirty="0"/>
              <a:t>у справах ветеранів та інвалідів </a:t>
            </a:r>
            <a:endParaRPr lang="en-US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smtClean="0"/>
              <a:t>Мерія </a:t>
            </a:r>
            <a:r>
              <a:rPr lang="uk-UA" dirty="0" err="1" smtClean="0"/>
              <a:t>м.Житомира</a:t>
            </a:r>
            <a:endParaRPr lang="uk-UA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Експертна-волонтерська рада при Голові ВР України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БФ «Повернись живим»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Команда військових психологів «Побратими»</a:t>
            </a:r>
          </a:p>
        </p:txBody>
      </p:sp>
    </p:spTree>
    <p:extLst>
      <p:ext uri="{BB962C8B-B14F-4D97-AF65-F5344CB8AC3E}">
        <p14:creationId xmlns:p14="http://schemas.microsoft.com/office/powerpoint/2010/main" val="129494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O:\Pavlovsky\book_orig\шпалери\20170724-1-0017-o-mil-kamuflia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9652" y="2733373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itchFamily="34" charset="0"/>
              </a:rPr>
              <a:t>Дякуємо за увагу!</a:t>
            </a:r>
            <a:endParaRPr lang="uk-UA" sz="4000" b="1" dirty="0">
              <a:solidFill>
                <a:schemeClr val="accent3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4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Мовою фактів і цифр</a:t>
            </a:r>
            <a:endParaRPr lang="uk-UA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08" y="1412776"/>
            <a:ext cx="2554796" cy="158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70" y="1918841"/>
            <a:ext cx="274450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31089"/>
            <a:ext cx="2050478" cy="109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076" y="5181335"/>
            <a:ext cx="3456384" cy="143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68" y="3416521"/>
            <a:ext cx="2736304" cy="171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276872"/>
            <a:ext cx="338814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b="1" dirty="0" smtClean="0"/>
              <a:t>Кількість </a:t>
            </a:r>
            <a:r>
              <a:rPr lang="uk-UA" sz="2000" b="1" dirty="0"/>
              <a:t>учасників АТО –315 тисяч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b="1" dirty="0"/>
              <a:t>Безповоротні втрати ЗСУ – більше 2 тис.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b="1" dirty="0"/>
              <a:t>Санітарні втрати – 8,5 тис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b="1" dirty="0"/>
              <a:t>Кількість самогубств – 518 (дані </a:t>
            </a:r>
            <a:r>
              <a:rPr lang="uk-UA" sz="2000" b="1" dirty="0" err="1" smtClean="0"/>
              <a:t>Матіоса</a:t>
            </a:r>
            <a:r>
              <a:rPr lang="uk-UA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539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43" y="1556792"/>
            <a:ext cx="2811194" cy="150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Мирне суспільство у ставленні до ветеранів</a:t>
            </a:r>
            <a:endParaRPr lang="uk-UA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82" y="3140968"/>
            <a:ext cx="265867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204864"/>
            <a:ext cx="619268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/>
              <a:t>Завищені суспільні очікування від ветеранів АТО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/>
              <a:t>Неготовність суспільства приймати весь спектр проблем ветеранів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/>
              <a:t>Низька політична воля влади приймати проблеми ветеранів та готовність їх вирішувати (відсутність стратегії, коштів та структурних проектів)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/>
              <a:t>Загальна втома суспільства від постійного напруження війни (спад підтримки волонтерського руху – як індикатор)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/>
              <a:t>Загальна радикалізація настроїв у суспільстві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/>
              <a:t>Система пільг/ стимулювання ветеранів до споживацького ставлення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93" y="5157192"/>
            <a:ext cx="2601272" cy="166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66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Очікування ветеранів від суспільства</a:t>
            </a:r>
            <a:endParaRPr lang="uk-UA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74674"/>
            <a:ext cx="8496944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/>
              <a:t>Завищені очікування учасників АТО від суспільства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/>
              <a:t>Низький поріг чутливості у ветеранів АТО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/>
              <a:t>Висока конфліктність, звичка швидко і прямолінійно розв’язувати </a:t>
            </a:r>
            <a:r>
              <a:rPr lang="uk-UA" sz="2000" dirty="0" smtClean="0"/>
              <a:t>конфлікти (ставлення як до бойової задачі)</a:t>
            </a:r>
            <a:endParaRPr lang="uk-UA" sz="20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uk-UA" sz="2000" dirty="0" smtClean="0"/>
              <a:t>Сімейні </a:t>
            </a:r>
            <a:r>
              <a:rPr lang="uk-UA" sz="2000" dirty="0"/>
              <a:t>проблеми (</a:t>
            </a:r>
            <a:r>
              <a:rPr lang="uk-UA" sz="2000" dirty="0" err="1"/>
              <a:t>нереалізація</a:t>
            </a:r>
            <a:r>
              <a:rPr lang="uk-UA" sz="2000" dirty="0"/>
              <a:t> взаємних очікувань</a:t>
            </a:r>
            <a:r>
              <a:rPr lang="uk-UA" sz="2000" dirty="0" smtClean="0"/>
              <a:t>)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uk-UA" sz="2400" dirty="0" smtClean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uk-UA" sz="2000" dirty="0" smtClean="0"/>
              <a:t>Очевидний суспільний конфлікт ветеранів та непідготовленого суспільства веде до: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uk-UA" sz="2000" dirty="0" smtClean="0"/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uk-UA" sz="2400" b="1" dirty="0" smtClean="0">
                <a:latin typeface="Arial Black" pitchFamily="34" charset="0"/>
              </a:rPr>
              <a:t>Самоізоляції </a:t>
            </a:r>
            <a:r>
              <a:rPr lang="uk-UA" sz="2400" b="1" dirty="0">
                <a:latin typeface="Arial Black" pitchFamily="34" charset="0"/>
              </a:rPr>
              <a:t>та </a:t>
            </a:r>
            <a:r>
              <a:rPr lang="uk-UA" sz="2400" b="1" dirty="0" smtClean="0">
                <a:latin typeface="Arial Black" pitchFamily="34" charset="0"/>
              </a:rPr>
              <a:t>поступового самознищення</a:t>
            </a:r>
            <a:endParaRPr lang="uk-UA" sz="2400" b="1" dirty="0">
              <a:latin typeface="Arial Black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uk-UA" sz="2400" b="1" dirty="0">
                <a:latin typeface="Arial Black" pitchFamily="34" charset="0"/>
              </a:rPr>
              <a:t>Зростання агресії та </a:t>
            </a:r>
            <a:r>
              <a:rPr lang="uk-UA" sz="2400" b="1" dirty="0" smtClean="0">
                <a:latin typeface="Arial Black" pitchFamily="34" charset="0"/>
              </a:rPr>
              <a:t>радикалізації </a:t>
            </a:r>
            <a:r>
              <a:rPr lang="uk-UA" sz="2400" b="1" dirty="0">
                <a:latin typeface="Arial Black" pitchFamily="34" charset="0"/>
              </a:rPr>
              <a:t>протесту</a:t>
            </a:r>
          </a:p>
        </p:txBody>
      </p:sp>
    </p:spTree>
    <p:extLst>
      <p:ext uri="{BB962C8B-B14F-4D97-AF65-F5344CB8AC3E}">
        <p14:creationId xmlns:p14="http://schemas.microsoft.com/office/powerpoint/2010/main" val="296037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Головні етапи соціалізації ветеранів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74674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uk-UA" sz="2000" b="1" dirty="0"/>
              <a:t>Психологічна</a:t>
            </a:r>
            <a:r>
              <a:rPr lang="uk-UA" sz="2000" dirty="0"/>
              <a:t> (та фізіологічна) </a:t>
            </a:r>
            <a:r>
              <a:rPr lang="uk-UA" sz="2000" b="1" dirty="0"/>
              <a:t>реабілітація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b="1" dirty="0"/>
              <a:t>Соціалізація</a:t>
            </a:r>
            <a:r>
              <a:rPr lang="uk-UA" sz="2000" dirty="0"/>
              <a:t> (включення до активного суспільного життя, подолання страхів та очікувань)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dirty="0"/>
              <a:t>Надання додаткових конкурентних переваг/ </a:t>
            </a:r>
            <a:r>
              <a:rPr lang="uk-UA" sz="2000" b="1" dirty="0"/>
              <a:t>професійна орієнтація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dirty="0"/>
              <a:t>Допомога у реалізації </a:t>
            </a:r>
            <a:r>
              <a:rPr lang="uk-UA" sz="2000" b="1" dirty="0"/>
              <a:t>отриманих нових знань </a:t>
            </a:r>
            <a:r>
              <a:rPr lang="uk-UA" sz="2000" dirty="0"/>
              <a:t>та навичок (як на війні, так і в результаті соціалізації</a:t>
            </a:r>
            <a:r>
              <a:rPr lang="uk-UA" sz="2000" dirty="0" smtClean="0"/>
              <a:t>)</a:t>
            </a:r>
          </a:p>
          <a:p>
            <a:pPr lvl="0"/>
            <a:endParaRPr lang="uk-UA" sz="2000" dirty="0"/>
          </a:p>
          <a:p>
            <a:r>
              <a:rPr lang="uk-UA" sz="2000" dirty="0"/>
              <a:t>Все вищеперераховане, так чи інакше стосується не тільки учасників бойових дій, бійців ЗСУ, НГ, СБУ, МВС, добровольців та прикордонників, але також і волонтерів (в певній мірі).</a:t>
            </a:r>
          </a:p>
        </p:txBody>
      </p:sp>
    </p:spTree>
    <p:extLst>
      <p:ext uri="{BB962C8B-B14F-4D97-AF65-F5344CB8AC3E}">
        <p14:creationId xmlns:p14="http://schemas.microsoft.com/office/powerpoint/2010/main" val="43316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Дім ветеранів. </a:t>
            </a:r>
            <a:b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uk-UA" sz="31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Цілі та завдання</a:t>
            </a:r>
            <a:endParaRPr lang="uk-UA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/>
              <a:t>Головна мета </a:t>
            </a:r>
            <a:r>
              <a:rPr lang="uk-UA" dirty="0"/>
              <a:t>– створення умов для успішної соціалізації ветеранів війни та волонтерів, повернення їх до активного суспільного життя, конструктивної діяльності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r>
              <a:rPr lang="uk-UA" u="sng" dirty="0"/>
              <a:t>Завдання: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Психологічна профілактика ПТСР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Підготовка до повернення до мирного формату життя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uk-UA" dirty="0"/>
              <a:t>Професійна діяльність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uk-UA" dirty="0"/>
              <a:t>Родина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uk-UA" dirty="0"/>
              <a:t>Суспільне позиціонування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Юридична допомога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Підвищення кваліфікації та професійна переорієнтація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Формування та посилення історичної </a:t>
            </a:r>
            <a:r>
              <a:rPr lang="uk-UA" dirty="0" smtClean="0"/>
              <a:t>пам’яті</a:t>
            </a:r>
          </a:p>
          <a:p>
            <a:pPr lvl="0"/>
            <a:endParaRPr lang="uk-UA" dirty="0"/>
          </a:p>
          <a:p>
            <a:r>
              <a:rPr lang="uk-UA" u="sng" dirty="0"/>
              <a:t>Цільові аудиторії: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Бійці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Ветерани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Волонтери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Члени родин ветеранів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Члени родин загиблих</a:t>
            </a:r>
          </a:p>
        </p:txBody>
      </p:sp>
    </p:spTree>
    <p:extLst>
      <p:ext uri="{BB962C8B-B14F-4D97-AF65-F5344CB8AC3E}">
        <p14:creationId xmlns:p14="http://schemas.microsoft.com/office/powerpoint/2010/main" val="261176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Основні напрямки реалізації проекту</a:t>
            </a:r>
            <a:endParaRPr lang="uk-UA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74674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Психологічна робота (тренінги різних рівнів та для різних ЦА – ветерани, члени родини, волонтери тощо)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uk-UA" sz="1600" dirty="0"/>
              <a:t>Індивідуальні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uk-UA" sz="1600" dirty="0"/>
              <a:t>Колективні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uk-UA" sz="1600" dirty="0"/>
              <a:t>Клуби за інтересами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Юридична допомога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uk-UA" sz="1600" dirty="0"/>
              <a:t>УБД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uk-UA" sz="1600" dirty="0"/>
              <a:t>Пільги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uk-UA" sz="1600" dirty="0"/>
              <a:t>Побутові речі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Професійна орієнтація (допомога у працевлаштуванні)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uk-UA" sz="1600" dirty="0"/>
              <a:t>Нові знання та навички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uk-UA" sz="1600" dirty="0"/>
              <a:t>Зустріч із роботодавцями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uk-UA" sz="1600" dirty="0"/>
              <a:t>Робота із центрами працевлаштування</a:t>
            </a:r>
            <a:endParaRPr lang="uk-UA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Медична/ фізіологічна реабілітація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uk-UA" sz="1600" dirty="0"/>
              <a:t>Первинне </a:t>
            </a:r>
            <a:r>
              <a:rPr lang="uk-UA" sz="1600" dirty="0" smtClean="0"/>
              <a:t>обстеження, </a:t>
            </a:r>
            <a:r>
              <a:rPr lang="uk-UA" sz="1600" dirty="0"/>
              <a:t>направлення для подальшої реабілітації у медичні </a:t>
            </a:r>
            <a:r>
              <a:rPr lang="uk-UA" sz="1600" dirty="0" smtClean="0"/>
              <a:t>заклади</a:t>
            </a:r>
            <a:endParaRPr lang="uk-UA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uk-UA" dirty="0"/>
              <a:t>Історична пам’ять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uk-UA" sz="1600" dirty="0"/>
              <a:t>музей, виставки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uk-UA" sz="1600" dirty="0"/>
              <a:t>зустрічі із учнями та студентами,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uk-UA" sz="1600" dirty="0"/>
              <a:t>тематичні клуби,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uk-UA" sz="1600" dirty="0"/>
              <a:t>кінозали та бібліотеки</a:t>
            </a:r>
          </a:p>
        </p:txBody>
      </p:sp>
    </p:spTree>
    <p:extLst>
      <p:ext uri="{BB962C8B-B14F-4D97-AF65-F5344CB8AC3E}">
        <p14:creationId xmlns:p14="http://schemas.microsoft.com/office/powerpoint/2010/main" val="284854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Дім ветерана. Форма</a:t>
            </a:r>
            <a:endParaRPr lang="uk-UA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74674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dirty="0" smtClean="0"/>
              <a:t>Ефективність процесу соціалізації та реабілітації може забезпечити виключно комплексний підхід.</a:t>
            </a:r>
          </a:p>
          <a:p>
            <a:pPr lvl="0"/>
            <a:r>
              <a:rPr lang="uk-UA" sz="1600" dirty="0" smtClean="0"/>
              <a:t>В одному просторі («Дім ветерана») відвідувачі отримують комплексні сервіси. </a:t>
            </a:r>
            <a:endParaRPr lang="uk-UA" sz="1600" dirty="0"/>
          </a:p>
          <a:p>
            <a:pPr lvl="0"/>
            <a:r>
              <a:rPr lang="uk-UA" sz="1600" dirty="0" smtClean="0"/>
              <a:t>Наприклад процес соціалізації ветерана (повернення до активного суспільного життя, покращення мотивації) може бути ефективним тільки при: одночасній медичній та психологічній реабілітації, соціальній роботі, наданні додаткових конкурентних переваг у вигляді профорієнтації, захисті його прав у юридичній площині тощо.</a:t>
            </a:r>
          </a:p>
          <a:p>
            <a:pPr lvl="0"/>
            <a:endParaRPr lang="uk-UA" sz="1600" dirty="0"/>
          </a:p>
          <a:p>
            <a:pPr lvl="0"/>
            <a:r>
              <a:rPr lang="uk-UA" sz="1600" dirty="0" smtClean="0"/>
              <a:t>Психологічна реабілітація забезпечується: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600" dirty="0" smtClean="0"/>
              <a:t>Індивідуальними тренінгами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600" dirty="0" smtClean="0"/>
              <a:t>Груповими заняттями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600" dirty="0" smtClean="0"/>
              <a:t>Груповими культурними заходами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600" dirty="0" smtClean="0"/>
              <a:t>Зустрічами з побратимами, волонтерами, дітьми тощо.</a:t>
            </a:r>
            <a:br>
              <a:rPr lang="uk-UA" sz="1600" dirty="0" smtClean="0"/>
            </a:br>
            <a:endParaRPr lang="uk-UA" sz="1600" dirty="0" smtClean="0"/>
          </a:p>
        </p:txBody>
      </p:sp>
    </p:spTree>
    <p:extLst>
      <p:ext uri="{BB962C8B-B14F-4D97-AF65-F5344CB8AC3E}">
        <p14:creationId xmlns:p14="http://schemas.microsoft.com/office/powerpoint/2010/main" val="343877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Етапність проекту</a:t>
            </a:r>
            <a:endParaRPr lang="uk-UA" b="1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74674"/>
            <a:ext cx="8496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b="1" dirty="0" smtClean="0"/>
              <a:t>Актуалізація (до 01.07.2018)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600" dirty="0" smtClean="0"/>
              <a:t>Налагодження діалогу між владою, громадянським суспільством та ветеранським середовищем.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uk-UA" sz="1600" dirty="0" smtClean="0"/>
              <a:t>Визначення основних проблем ветеранів та шляхів їх вирішення. </a:t>
            </a:r>
          </a:p>
          <a:p>
            <a:pPr lvl="0"/>
            <a:endParaRPr lang="uk-UA" sz="1600" dirty="0"/>
          </a:p>
          <a:p>
            <a:pPr lvl="0"/>
            <a:r>
              <a:rPr lang="uk-UA" sz="1600" b="1" dirty="0" smtClean="0"/>
              <a:t>Методологія (01.09.2018)</a:t>
            </a:r>
          </a:p>
          <a:p>
            <a:pPr marL="285750" lvl="0" indent="-285750">
              <a:buFont typeface="Arial" charset="0"/>
              <a:buChar char="•"/>
            </a:pPr>
            <a:r>
              <a:rPr lang="uk-UA" sz="1600" dirty="0" smtClean="0"/>
              <a:t>Розробка методології роботи із різними ЦА ветеранів.</a:t>
            </a:r>
          </a:p>
          <a:p>
            <a:pPr marL="285750" lvl="0" indent="-285750">
              <a:buFont typeface="Arial" charset="0"/>
              <a:buChar char="•"/>
            </a:pPr>
            <a:r>
              <a:rPr lang="uk-UA" sz="1600" dirty="0" smtClean="0"/>
              <a:t>Формування типової концепції роботи.</a:t>
            </a:r>
          </a:p>
          <a:p>
            <a:pPr marL="285750" lvl="0" indent="-285750">
              <a:buFont typeface="Arial" charset="0"/>
              <a:buChar char="•"/>
            </a:pPr>
            <a:r>
              <a:rPr lang="uk-UA" sz="1600" dirty="0" smtClean="0"/>
              <a:t>Формування штатного розпису по напрямках.</a:t>
            </a:r>
          </a:p>
          <a:p>
            <a:pPr marL="285750" lvl="0" indent="-285750">
              <a:buFont typeface="Arial" charset="0"/>
              <a:buChar char="•"/>
            </a:pPr>
            <a:r>
              <a:rPr lang="uk-UA" sz="1600" dirty="0" smtClean="0"/>
              <a:t>Визначення основних політик роботи дому ветеранів </a:t>
            </a:r>
            <a:endParaRPr lang="uk-UA" sz="1600" dirty="0"/>
          </a:p>
          <a:p>
            <a:pPr lvl="0"/>
            <a:endParaRPr lang="uk-UA" sz="1600" dirty="0" smtClean="0"/>
          </a:p>
          <a:p>
            <a:pPr lvl="0"/>
            <a:r>
              <a:rPr lang="uk-UA" sz="1600" b="1" dirty="0" smtClean="0"/>
              <a:t>Стартовий регіональний проект </a:t>
            </a:r>
            <a:r>
              <a:rPr lang="en-US" sz="1600" b="1" dirty="0" smtClean="0"/>
              <a:t>(01</a:t>
            </a:r>
            <a:r>
              <a:rPr lang="ru-RU" sz="1600" b="1" dirty="0" smtClean="0"/>
              <a:t>.</a:t>
            </a:r>
            <a:r>
              <a:rPr lang="en-US" sz="1600" b="1" dirty="0" smtClean="0"/>
              <a:t>11</a:t>
            </a:r>
            <a:r>
              <a:rPr lang="ru-RU" sz="1600" b="1" dirty="0" smtClean="0"/>
              <a:t>.</a:t>
            </a:r>
            <a:r>
              <a:rPr lang="en-US" sz="1600" b="1" dirty="0" smtClean="0"/>
              <a:t>2018)</a:t>
            </a:r>
            <a:endParaRPr lang="uk-UA" sz="1600" b="1" dirty="0" smtClean="0"/>
          </a:p>
          <a:p>
            <a:pPr marL="285750" lvl="0" indent="-285750">
              <a:buFont typeface="Arial" charset="0"/>
              <a:buChar char="•"/>
            </a:pPr>
            <a:r>
              <a:rPr lang="uk-UA" sz="1600" dirty="0" smtClean="0"/>
              <a:t>Запуск стартового проекту у Житомирі.</a:t>
            </a:r>
          </a:p>
          <a:p>
            <a:pPr lvl="0"/>
            <a:endParaRPr lang="uk-UA" sz="1600" dirty="0"/>
          </a:p>
          <a:p>
            <a:pPr lvl="0"/>
            <a:r>
              <a:rPr lang="uk-UA" sz="1600" b="1" dirty="0" smtClean="0"/>
              <a:t>Поширення досвіду за кутовим принципом. (до 01.02.2019)</a:t>
            </a:r>
            <a:endParaRPr lang="uk-UA" sz="1600" b="1" dirty="0"/>
          </a:p>
          <a:p>
            <a:pPr marL="285750" lvl="0" indent="-285750">
              <a:buFont typeface="Arial" charset="0"/>
              <a:buChar char="•"/>
            </a:pPr>
            <a:r>
              <a:rPr lang="uk-UA" sz="1600" dirty="0" smtClean="0"/>
              <a:t>Формування кутових команд по регіонах (Західний, Східний, Центральний, Північний, Південний). </a:t>
            </a:r>
          </a:p>
        </p:txBody>
      </p:sp>
    </p:spTree>
    <p:extLst>
      <p:ext uri="{BB962C8B-B14F-4D97-AF65-F5344CB8AC3E}">
        <p14:creationId xmlns:p14="http://schemas.microsoft.com/office/powerpoint/2010/main" val="2745397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650</Words>
  <Application>Microsoft Macintosh PowerPoint</Application>
  <PresentationFormat>Экран (4:3)</PresentationFormat>
  <Paragraphs>106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 Black</vt:lpstr>
      <vt:lpstr>Calibri</vt:lpstr>
      <vt:lpstr>Arial</vt:lpstr>
      <vt:lpstr>Тема Office</vt:lpstr>
      <vt:lpstr> ДІМ ветерана  Центр соціальної адаптації, медичної та психологічної реабілітації ветеранів   Набір інституційних сервісів для ветеранів, членів родин, волонтерів.  Основні сервіси: медична та  психологічна реабілітація, соціальна адаптація, юридичні консультації, професійна орієнтація, формування історичної пам’яті.  </vt:lpstr>
      <vt:lpstr>Мовою фактів і цифр</vt:lpstr>
      <vt:lpstr>Мирне суспільство у ставленні до ветеранів</vt:lpstr>
      <vt:lpstr>Очікування ветеранів від суспільства</vt:lpstr>
      <vt:lpstr>Головні етапи соціалізації ветеранів</vt:lpstr>
      <vt:lpstr>Дім ветеранів.  Цілі та завдання</vt:lpstr>
      <vt:lpstr>Основні напрямки реалізації проекту</vt:lpstr>
      <vt:lpstr>Дім ветерана. Форма</vt:lpstr>
      <vt:lpstr>Етапність проекту</vt:lpstr>
      <vt:lpstr>Ініціатори та партнери проекту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Будинок ветерана Центр соціальної адаптації, медичної та психологічної реабілітації ветеранів</dc:title>
  <dc:creator>yp</dc:creator>
  <cp:lastModifiedBy>Пользователь Microsoft Office</cp:lastModifiedBy>
  <cp:revision>15</cp:revision>
  <dcterms:created xsi:type="dcterms:W3CDTF">2018-03-23T07:45:29Z</dcterms:created>
  <dcterms:modified xsi:type="dcterms:W3CDTF">2018-04-23T15:56:19Z</dcterms:modified>
</cp:coreProperties>
</file>