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26" r:id="rId3"/>
    <p:sldId id="334" r:id="rId4"/>
    <p:sldId id="318" r:id="rId5"/>
    <p:sldId id="319" r:id="rId6"/>
    <p:sldId id="328" r:id="rId7"/>
    <p:sldId id="321" r:id="rId8"/>
    <p:sldId id="330" r:id="rId9"/>
    <p:sldId id="331" r:id="rId10"/>
    <p:sldId id="332" r:id="rId11"/>
    <p:sldId id="279" r:id="rId12"/>
    <p:sldId id="333" r:id="rId13"/>
    <p:sldId id="325" r:id="rId14"/>
    <p:sldId id="327" r:id="rId15"/>
    <p:sldId id="263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11" autoAdjust="0"/>
  </p:normalViewPr>
  <p:slideViewPr>
    <p:cSldViewPr>
      <p:cViewPr>
        <p:scale>
          <a:sx n="69" d="100"/>
          <a:sy n="69" d="100"/>
        </p:scale>
        <p:origin x="-6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75FD9-7ACB-4737-8BAA-6842D53F2646}" type="datetimeFigureOut">
              <a:rPr lang="uk-UA" smtClean="0"/>
              <a:pPr/>
              <a:t>30.04.2018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A3147-F82F-4802-BA36-DE461AFED1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971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2368406-35E6-425D-80BB-BE155436C4ED}" type="datetimeFigureOut">
              <a:rPr lang="uk-UA" smtClean="0"/>
              <a:pPr/>
              <a:t>30.04.2018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81EFB3-CE42-467D-9BE1-220EA541DE3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68406-35E6-425D-80BB-BE155436C4ED}" type="datetimeFigureOut">
              <a:rPr lang="uk-UA" smtClean="0"/>
              <a:pPr/>
              <a:t>30.04.2018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81EFB3-CE42-467D-9BE1-220EA541DE3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2368406-35E6-425D-80BB-BE155436C4ED}" type="datetimeFigureOut">
              <a:rPr lang="uk-UA" smtClean="0"/>
              <a:pPr/>
              <a:t>30.04.2018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81EFB3-CE42-467D-9BE1-220EA541DE3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68406-35E6-425D-80BB-BE155436C4ED}" type="datetimeFigureOut">
              <a:rPr lang="uk-UA" smtClean="0"/>
              <a:pPr/>
              <a:t>30.04.2018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81EFB3-CE42-467D-9BE1-220EA541DE3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368406-35E6-425D-80BB-BE155436C4ED}" type="datetimeFigureOut">
              <a:rPr lang="uk-UA" smtClean="0"/>
              <a:pPr/>
              <a:t>30.04.2018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981EFB3-CE42-467D-9BE1-220EA541DE3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68406-35E6-425D-80BB-BE155436C4ED}" type="datetimeFigureOut">
              <a:rPr lang="uk-UA" smtClean="0"/>
              <a:pPr/>
              <a:t>30.04.2018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81EFB3-CE42-467D-9BE1-220EA541DE3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68406-35E6-425D-80BB-BE155436C4ED}" type="datetimeFigureOut">
              <a:rPr lang="uk-UA" smtClean="0"/>
              <a:pPr/>
              <a:t>30.04.2018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81EFB3-CE42-467D-9BE1-220EA541DE3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68406-35E6-425D-80BB-BE155436C4ED}" type="datetimeFigureOut">
              <a:rPr lang="uk-UA" smtClean="0"/>
              <a:pPr/>
              <a:t>30.04.2018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81EFB3-CE42-467D-9BE1-220EA541DE3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368406-35E6-425D-80BB-BE155436C4ED}" type="datetimeFigureOut">
              <a:rPr lang="uk-UA" smtClean="0"/>
              <a:pPr/>
              <a:t>30.04.2018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81EFB3-CE42-467D-9BE1-220EA541DE3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68406-35E6-425D-80BB-BE155436C4ED}" type="datetimeFigureOut">
              <a:rPr lang="uk-UA" smtClean="0"/>
              <a:pPr/>
              <a:t>30.04.2018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81EFB3-CE42-467D-9BE1-220EA541DE3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68406-35E6-425D-80BB-BE155436C4ED}" type="datetimeFigureOut">
              <a:rPr lang="uk-UA" smtClean="0"/>
              <a:pPr/>
              <a:t>30.04.2018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81EFB3-CE42-467D-9BE1-220EA541DE3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2368406-35E6-425D-80BB-BE155436C4ED}" type="datetimeFigureOut">
              <a:rPr lang="uk-UA" smtClean="0"/>
              <a:pPr/>
              <a:t>30.04.2018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81EFB3-CE42-467D-9BE1-220EA541DE3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olechkakosovych@gmail.com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528076"/>
            <a:ext cx="5105400" cy="2868168"/>
          </a:xfrm>
        </p:spPr>
        <p:txBody>
          <a:bodyPr/>
          <a:lstStyle/>
          <a:p>
            <a:r>
              <a:rPr lang="ru-RU" sz="3600" dirty="0" smtClean="0"/>
              <a:t>«</a:t>
            </a:r>
            <a:r>
              <a:rPr lang="en-US" sz="3600" dirty="0" smtClean="0"/>
              <a:t>symphony of life</a:t>
            </a:r>
            <a:r>
              <a:rPr lang="ru-RU" sz="3600" dirty="0" smtClean="0"/>
              <a:t>»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uk-UA" sz="2600" dirty="0" smtClean="0"/>
              <a:t/>
            </a:r>
            <a:br>
              <a:rPr lang="uk-UA" sz="2600" dirty="0" smtClean="0"/>
            </a:br>
            <a:r>
              <a:rPr lang="uk-UA" sz="2800" i="1" dirty="0" smtClean="0"/>
              <a:t>Для дитини «Симфонія Життя» починається з маминої колискової…</a:t>
            </a:r>
            <a:br>
              <a:rPr lang="uk-UA" sz="2800" i="1" dirty="0" smtClean="0"/>
            </a:br>
            <a:endParaRPr lang="uk-UA" sz="2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-27384"/>
            <a:ext cx="2667000" cy="2000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0"/>
            <a:ext cx="4247456" cy="1682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" b="96215" l="9882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39" r="24031"/>
          <a:stretch/>
        </p:blipFill>
        <p:spPr>
          <a:xfrm>
            <a:off x="450486" y="2852936"/>
            <a:ext cx="1745250" cy="36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Симфонія </a:t>
            </a:r>
            <a:r>
              <a:rPr lang="uk-UA" dirty="0" smtClean="0"/>
              <a:t>Життя:</a:t>
            </a:r>
            <a:br>
              <a:rPr lang="uk-UA" dirty="0" smtClean="0"/>
            </a:br>
            <a:r>
              <a:rPr lang="uk-UA" dirty="0" smtClean="0"/>
              <a:t>Етапи реалізації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499176" cy="4846320"/>
          </a:xfrm>
        </p:spPr>
        <p:txBody>
          <a:bodyPr>
            <a:normAutofit/>
          </a:bodyPr>
          <a:lstStyle/>
          <a:p>
            <a:r>
              <a:rPr lang="uk-UA" dirty="0" smtClean="0"/>
              <a:t>І</a:t>
            </a:r>
            <a:r>
              <a:rPr lang="en-US" dirty="0" smtClean="0"/>
              <a:t>V</a:t>
            </a:r>
            <a:r>
              <a:rPr lang="uk-UA" dirty="0" smtClean="0"/>
              <a:t> </a:t>
            </a:r>
            <a:r>
              <a:rPr lang="uk-UA" dirty="0"/>
              <a:t>етап: </a:t>
            </a:r>
            <a:r>
              <a:rPr lang="ru-RU" dirty="0" err="1" smtClean="0"/>
              <a:t>міжнародні</a:t>
            </a:r>
            <a:r>
              <a:rPr lang="ru-RU" dirty="0" smtClean="0"/>
              <a:t> </a:t>
            </a:r>
            <a:r>
              <a:rPr lang="ru-RU" dirty="0" err="1" smtClean="0"/>
              <a:t>медичні</a:t>
            </a:r>
            <a:r>
              <a:rPr lang="ru-RU" dirty="0" smtClean="0"/>
              <a:t> </a:t>
            </a:r>
            <a:r>
              <a:rPr lang="ru-RU" dirty="0" err="1" smtClean="0"/>
              <a:t>обміни</a:t>
            </a:r>
            <a:r>
              <a:rPr lang="ru-RU" dirty="0" smtClean="0"/>
              <a:t> </a:t>
            </a:r>
            <a:r>
              <a:rPr lang="ru-RU" dirty="0" err="1" smtClean="0"/>
              <a:t>задля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кваліфікації</a:t>
            </a:r>
            <a:r>
              <a:rPr lang="ru-RU" dirty="0" smtClean="0"/>
              <a:t> наших </a:t>
            </a:r>
            <a:r>
              <a:rPr lang="ru-RU" dirty="0" err="1" smtClean="0"/>
              <a:t>лікарів</a:t>
            </a:r>
            <a:r>
              <a:rPr lang="ru-RU" dirty="0" smtClean="0"/>
              <a:t> та </a:t>
            </a:r>
            <a:r>
              <a:rPr lang="ru-RU" dirty="0" err="1" smtClean="0"/>
              <a:t>перейняттях</a:t>
            </a:r>
            <a:r>
              <a:rPr lang="ru-RU" dirty="0" smtClean="0"/>
              <a:t> </a:t>
            </a:r>
            <a:r>
              <a:rPr lang="ru-RU" dirty="0" err="1" smtClean="0"/>
              <a:t>світових</a:t>
            </a:r>
            <a:r>
              <a:rPr lang="ru-RU" dirty="0" smtClean="0"/>
              <a:t> новинок та </a:t>
            </a:r>
            <a:r>
              <a:rPr lang="ru-RU" dirty="0" err="1" smtClean="0"/>
              <a:t>технологій</a:t>
            </a:r>
            <a:r>
              <a:rPr lang="ru-RU" dirty="0" smtClean="0"/>
              <a:t>,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спільних</a:t>
            </a:r>
            <a:r>
              <a:rPr lang="ru-RU" dirty="0" smtClean="0"/>
              <a:t> </a:t>
            </a:r>
            <a:r>
              <a:rPr lang="ru-RU" dirty="0" err="1" smtClean="0"/>
              <a:t>тренінгів</a:t>
            </a:r>
            <a:r>
              <a:rPr lang="ru-RU" dirty="0" smtClean="0"/>
              <a:t> </a:t>
            </a:r>
            <a:r>
              <a:rPr lang="uk-UA" dirty="0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endParaRPr lang="uk-UA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5236" y="1221667"/>
            <a:ext cx="5328593" cy="2110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" t="12667" r="1620" b="6114"/>
          <a:stretch/>
        </p:blipFill>
        <p:spPr>
          <a:xfrm>
            <a:off x="2267744" y="3539908"/>
            <a:ext cx="5805055" cy="32734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81"/>
          <a:stretch/>
        </p:blipFill>
        <p:spPr>
          <a:xfrm>
            <a:off x="7738282" y="4981786"/>
            <a:ext cx="1682499" cy="19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Симфонія </a:t>
            </a:r>
            <a:r>
              <a:rPr lang="uk-UA" dirty="0" smtClean="0"/>
              <a:t>Життя:</a:t>
            </a:r>
            <a:br>
              <a:rPr lang="uk-UA" dirty="0" smtClean="0"/>
            </a:br>
            <a:r>
              <a:rPr lang="uk-UA" dirty="0" smtClean="0"/>
              <a:t>географія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 етап: 17 областей України</a:t>
            </a:r>
          </a:p>
          <a:p>
            <a:r>
              <a:rPr lang="uk-UA" dirty="0" smtClean="0"/>
              <a:t>ІІ етап: всі області України</a:t>
            </a:r>
          </a:p>
          <a:p>
            <a:r>
              <a:rPr lang="uk-UA" dirty="0" smtClean="0"/>
              <a:t>ІІІ етап: Україна + Білорусь</a:t>
            </a:r>
          </a:p>
          <a:p>
            <a:r>
              <a:rPr lang="en-US" dirty="0" smtClean="0"/>
              <a:t>IV</a:t>
            </a:r>
            <a:r>
              <a:rPr lang="uk-UA" dirty="0" smtClean="0"/>
              <a:t> етап: міжнародний</a:t>
            </a:r>
            <a:br>
              <a:rPr lang="uk-UA" dirty="0" smtClean="0"/>
            </a:br>
            <a:endParaRPr lang="uk-UA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5236" y="1221667"/>
            <a:ext cx="5328593" cy="2110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73016"/>
            <a:ext cx="6713182" cy="31749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81"/>
          <a:stretch/>
        </p:blipFill>
        <p:spPr>
          <a:xfrm>
            <a:off x="7738282" y="4981786"/>
            <a:ext cx="1682499" cy="19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Симфонія Життя :</a:t>
            </a:r>
            <a:br>
              <a:rPr lang="uk-UA" dirty="0"/>
            </a:br>
            <a:r>
              <a:rPr lang="uk-UA" dirty="0" err="1"/>
              <a:t>Активітети</a:t>
            </a:r>
            <a:r>
              <a:rPr lang="uk-UA" dirty="0"/>
              <a:t> в проекті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499176" cy="4846320"/>
          </a:xfrm>
        </p:spPr>
        <p:txBody>
          <a:bodyPr>
            <a:normAutofit/>
          </a:bodyPr>
          <a:lstStyle/>
          <a:p>
            <a:r>
              <a:rPr lang="uk-UA" dirty="0"/>
              <a:t>Благодійні </a:t>
            </a:r>
            <a:r>
              <a:rPr lang="uk-UA" dirty="0" smtClean="0"/>
              <a:t>концерти </a:t>
            </a:r>
            <a:r>
              <a:rPr lang="ru-RU" dirty="0" smtClean="0"/>
              <a:t>та </a:t>
            </a:r>
            <a:r>
              <a:rPr lang="uk-UA" dirty="0"/>
              <a:t>п</a:t>
            </a:r>
            <a:r>
              <a:rPr lang="uk-UA" dirty="0" smtClean="0"/>
              <a:t>окази </a:t>
            </a:r>
            <a:r>
              <a:rPr lang="uk-UA" dirty="0"/>
              <a:t>німого кіно</a:t>
            </a:r>
          </a:p>
          <a:p>
            <a:r>
              <a:rPr lang="uk-UA" dirty="0"/>
              <a:t>Благодійні вистави та арт-</a:t>
            </a:r>
            <a:r>
              <a:rPr lang="uk-UA" dirty="0" err="1"/>
              <a:t>перформанси</a:t>
            </a:r>
            <a:endParaRPr lang="uk-UA" dirty="0"/>
          </a:p>
          <a:p>
            <a:r>
              <a:rPr lang="uk-UA" dirty="0" smtClean="0"/>
              <a:t>Фотовиставки</a:t>
            </a:r>
            <a:r>
              <a:rPr lang="en-US" dirty="0" smtClean="0"/>
              <a:t> </a:t>
            </a:r>
            <a:r>
              <a:rPr lang="ru-RU" dirty="0" smtClean="0"/>
              <a:t>та </a:t>
            </a:r>
            <a:r>
              <a:rPr lang="uk-UA" dirty="0"/>
              <a:t>х</a:t>
            </a:r>
            <a:r>
              <a:rPr lang="uk-UA" dirty="0" smtClean="0"/>
              <a:t>удожні </a:t>
            </a:r>
            <a:r>
              <a:rPr lang="uk-UA" dirty="0"/>
              <a:t>виставки</a:t>
            </a:r>
          </a:p>
          <a:p>
            <a:r>
              <a:rPr lang="uk-UA" dirty="0" smtClean="0"/>
              <a:t>Майстер Класи, Аукціони</a:t>
            </a:r>
            <a:endParaRPr lang="uk-UA" dirty="0"/>
          </a:p>
          <a:p>
            <a:r>
              <a:rPr lang="uk-UA" dirty="0"/>
              <a:t>Продаж </a:t>
            </a:r>
            <a:r>
              <a:rPr lang="uk-UA" dirty="0" err="1"/>
              <a:t>брендованої</a:t>
            </a:r>
            <a:r>
              <a:rPr lang="uk-UA" dirty="0"/>
              <a:t> продукції та </a:t>
            </a:r>
            <a:r>
              <a:rPr lang="uk-UA" dirty="0" smtClean="0"/>
              <a:t>багато іншого</a:t>
            </a:r>
            <a:endParaRPr lang="uk-UA" dirty="0"/>
          </a:p>
          <a:p>
            <a:endParaRPr lang="uk-UA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5236" y="1221667"/>
            <a:ext cx="5328593" cy="2110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44855"/>
            <a:ext cx="7813501" cy="24804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81"/>
          <a:stretch/>
        </p:blipFill>
        <p:spPr>
          <a:xfrm>
            <a:off x="7738282" y="4981786"/>
            <a:ext cx="1682499" cy="19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Симфонія </a:t>
            </a:r>
            <a:r>
              <a:rPr lang="uk-UA" dirty="0" smtClean="0"/>
              <a:t>Життя:</a:t>
            </a:r>
            <a:br>
              <a:rPr lang="uk-UA" dirty="0" smtClean="0"/>
            </a:br>
            <a:r>
              <a:rPr lang="uk-UA" sz="2900" dirty="0" smtClean="0"/>
              <a:t>бюджет </a:t>
            </a:r>
            <a:endParaRPr lang="uk-UA" sz="29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5236" y="1221667"/>
            <a:ext cx="5328593" cy="21104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Сканери</a:t>
            </a:r>
            <a:r>
              <a:rPr lang="ru-RU" dirty="0" smtClean="0"/>
              <a:t> для </a:t>
            </a:r>
            <a:r>
              <a:rPr lang="ru-RU" dirty="0" err="1" smtClean="0"/>
              <a:t>ранньої</a:t>
            </a:r>
            <a:r>
              <a:rPr lang="ru-RU" dirty="0" smtClean="0"/>
              <a:t> </a:t>
            </a:r>
            <a:r>
              <a:rPr lang="ru-RU" dirty="0" err="1" smtClean="0"/>
              <a:t>діагностики</a:t>
            </a:r>
            <a:r>
              <a:rPr lang="ru-RU" dirty="0" smtClean="0"/>
              <a:t> </a:t>
            </a:r>
            <a:r>
              <a:rPr lang="ru-RU" dirty="0" err="1" smtClean="0"/>
              <a:t>вад</a:t>
            </a:r>
            <a:r>
              <a:rPr lang="ru-RU" dirty="0" smtClean="0"/>
              <a:t> слуху в </a:t>
            </a:r>
            <a:r>
              <a:rPr lang="ru-RU" dirty="0" err="1" smtClean="0"/>
              <a:t>початкові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17 </a:t>
            </a:r>
            <a:r>
              <a:rPr lang="ru-RU" dirty="0" err="1" smtClean="0"/>
              <a:t>шт</a:t>
            </a:r>
            <a:r>
              <a:rPr lang="ru-RU" dirty="0" smtClean="0"/>
              <a:t> (</a:t>
            </a:r>
            <a:r>
              <a:rPr lang="ru-RU" dirty="0" err="1" smtClean="0"/>
              <a:t>мінімальна</a:t>
            </a:r>
            <a:r>
              <a:rPr lang="ru-RU" dirty="0" smtClean="0"/>
              <a:t> </a:t>
            </a:r>
            <a:r>
              <a:rPr lang="ru-RU" dirty="0" err="1" smtClean="0"/>
              <a:t>наявна</a:t>
            </a:r>
            <a:r>
              <a:rPr lang="ru-RU" dirty="0" smtClean="0"/>
              <a:t> потреба, в </a:t>
            </a:r>
            <a:r>
              <a:rPr lang="ru-RU" dirty="0" err="1" smtClean="0"/>
              <a:t>реальності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) - </a:t>
            </a:r>
            <a:r>
              <a:rPr lang="ru-RU" b="1" dirty="0" smtClean="0"/>
              <a:t>2 125 000</a:t>
            </a:r>
            <a:r>
              <a:rPr lang="ru-RU" dirty="0" smtClean="0"/>
              <a:t> </a:t>
            </a:r>
            <a:r>
              <a:rPr lang="ru-RU" dirty="0" err="1" smtClean="0"/>
              <a:t>грн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КІ:</a:t>
            </a:r>
            <a:br>
              <a:rPr lang="ru-RU" dirty="0" smtClean="0"/>
            </a:br>
            <a:r>
              <a:rPr lang="ru-RU" b="1" dirty="0" smtClean="0"/>
              <a:t>50</a:t>
            </a:r>
            <a:r>
              <a:rPr lang="ru-RU" dirty="0" smtClean="0"/>
              <a:t> </a:t>
            </a:r>
            <a:r>
              <a:rPr lang="ru-RU" dirty="0" err="1" smtClean="0"/>
              <a:t>дітей</a:t>
            </a:r>
            <a:r>
              <a:rPr lang="ru-RU" dirty="0" smtClean="0"/>
              <a:t> - 28 000 </a:t>
            </a:r>
            <a:r>
              <a:rPr lang="ru-RU" dirty="0" err="1" smtClean="0"/>
              <a:t>х</a:t>
            </a:r>
            <a:r>
              <a:rPr lang="ru-RU" dirty="0" smtClean="0"/>
              <a:t> 50 = </a:t>
            </a:r>
            <a:r>
              <a:rPr lang="ru-RU" b="1" dirty="0" smtClean="0"/>
              <a:t>1 400 000 $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100</a:t>
            </a:r>
            <a:r>
              <a:rPr lang="ru-RU" dirty="0" smtClean="0"/>
              <a:t> </a:t>
            </a:r>
            <a:r>
              <a:rPr lang="ru-RU" dirty="0" err="1" smtClean="0"/>
              <a:t>дітей</a:t>
            </a:r>
            <a:r>
              <a:rPr lang="ru-RU" dirty="0" smtClean="0"/>
              <a:t> - 28 000 </a:t>
            </a:r>
            <a:r>
              <a:rPr lang="ru-RU" dirty="0" err="1" smtClean="0"/>
              <a:t>х</a:t>
            </a:r>
            <a:r>
              <a:rPr lang="ru-RU" dirty="0" smtClean="0"/>
              <a:t> 100 =</a:t>
            </a:r>
            <a:r>
              <a:rPr lang="ru-RU" b="1" dirty="0" smtClean="0"/>
              <a:t> 2 800 000 $</a:t>
            </a:r>
          </a:p>
          <a:p>
            <a:r>
              <a:rPr lang="ru-RU" dirty="0" smtClean="0"/>
              <a:t>СА: </a:t>
            </a:r>
            <a:br>
              <a:rPr lang="ru-RU" dirty="0" smtClean="0"/>
            </a:br>
            <a:r>
              <a:rPr lang="ru-RU" b="1" dirty="0" smtClean="0"/>
              <a:t>50</a:t>
            </a:r>
            <a:r>
              <a:rPr lang="ru-RU" dirty="0" smtClean="0"/>
              <a:t> </a:t>
            </a:r>
            <a:r>
              <a:rPr lang="ru-RU" dirty="0" err="1" smtClean="0"/>
              <a:t>дітей</a:t>
            </a:r>
            <a:r>
              <a:rPr lang="ru-RU" dirty="0" smtClean="0"/>
              <a:t> (</a:t>
            </a:r>
            <a:r>
              <a:rPr lang="ru-RU" dirty="0" err="1" smtClean="0"/>
              <a:t>однобічна</a:t>
            </a:r>
            <a:r>
              <a:rPr lang="ru-RU" dirty="0" smtClean="0"/>
              <a:t> </a:t>
            </a:r>
            <a:r>
              <a:rPr lang="ru-RU" dirty="0" err="1" smtClean="0"/>
              <a:t>інсталяція</a:t>
            </a:r>
            <a:r>
              <a:rPr lang="ru-RU" dirty="0" smtClean="0"/>
              <a:t>) - 20 000 </a:t>
            </a:r>
            <a:r>
              <a:rPr lang="ru-RU" dirty="0" err="1" smtClean="0"/>
              <a:t>х</a:t>
            </a:r>
            <a:r>
              <a:rPr lang="ru-RU" dirty="0" smtClean="0"/>
              <a:t> 50 = </a:t>
            </a:r>
            <a:r>
              <a:rPr lang="ru-RU" b="1" dirty="0" smtClean="0"/>
              <a:t>1 000 000 </a:t>
            </a:r>
            <a:r>
              <a:rPr lang="ru-RU" b="1" dirty="0" err="1" smtClean="0"/>
              <a:t>грн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100</a:t>
            </a:r>
            <a:r>
              <a:rPr lang="ru-RU" dirty="0" smtClean="0"/>
              <a:t> </a:t>
            </a:r>
            <a:r>
              <a:rPr lang="ru-RU" dirty="0" err="1" smtClean="0"/>
              <a:t>дітей</a:t>
            </a:r>
            <a:r>
              <a:rPr lang="ru-RU" dirty="0" smtClean="0"/>
              <a:t>  (</a:t>
            </a:r>
            <a:r>
              <a:rPr lang="ru-RU" dirty="0" err="1" smtClean="0"/>
              <a:t>однобічна</a:t>
            </a:r>
            <a:r>
              <a:rPr lang="ru-RU" dirty="0" smtClean="0"/>
              <a:t> </a:t>
            </a:r>
            <a:r>
              <a:rPr lang="ru-RU" dirty="0" err="1" smtClean="0"/>
              <a:t>інсталяція</a:t>
            </a:r>
            <a:r>
              <a:rPr lang="ru-RU" dirty="0" smtClean="0"/>
              <a:t>) -  20 000 </a:t>
            </a:r>
            <a:r>
              <a:rPr lang="ru-RU" dirty="0" err="1" smtClean="0"/>
              <a:t>х</a:t>
            </a:r>
            <a:r>
              <a:rPr lang="ru-RU" dirty="0" smtClean="0"/>
              <a:t> 100 = </a:t>
            </a:r>
            <a:r>
              <a:rPr lang="ru-RU" b="1" dirty="0" smtClean="0"/>
              <a:t>2 000 000 </a:t>
            </a:r>
            <a:r>
              <a:rPr lang="ru-RU" b="1" dirty="0" err="1" smtClean="0"/>
              <a:t>грн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50</a:t>
            </a:r>
            <a:r>
              <a:rPr lang="ru-RU" dirty="0" smtClean="0"/>
              <a:t> </a:t>
            </a:r>
            <a:r>
              <a:rPr lang="ru-RU" dirty="0" err="1" smtClean="0"/>
              <a:t>дітей</a:t>
            </a:r>
            <a:r>
              <a:rPr lang="ru-RU" dirty="0" smtClean="0"/>
              <a:t> (</a:t>
            </a:r>
            <a:r>
              <a:rPr lang="ru-RU" dirty="0" err="1" smtClean="0"/>
              <a:t>двобічна</a:t>
            </a:r>
            <a:r>
              <a:rPr lang="ru-RU" dirty="0" smtClean="0"/>
              <a:t> </a:t>
            </a:r>
            <a:r>
              <a:rPr lang="ru-RU" dirty="0" err="1" smtClean="0"/>
              <a:t>інсталяція</a:t>
            </a:r>
            <a:r>
              <a:rPr lang="ru-RU" dirty="0" smtClean="0"/>
              <a:t>) - 20 000 </a:t>
            </a:r>
            <a:r>
              <a:rPr lang="ru-RU" dirty="0" err="1" smtClean="0"/>
              <a:t>х</a:t>
            </a:r>
            <a:r>
              <a:rPr lang="ru-RU" dirty="0" smtClean="0"/>
              <a:t> 2 </a:t>
            </a:r>
            <a:r>
              <a:rPr lang="ru-RU" dirty="0" err="1" smtClean="0"/>
              <a:t>х</a:t>
            </a:r>
            <a:r>
              <a:rPr lang="ru-RU" dirty="0" smtClean="0"/>
              <a:t> 50 = </a:t>
            </a:r>
            <a:r>
              <a:rPr lang="ru-RU" b="1" dirty="0" smtClean="0"/>
              <a:t>2 000 000 </a:t>
            </a:r>
            <a:r>
              <a:rPr lang="ru-RU" b="1" dirty="0" err="1" smtClean="0"/>
              <a:t>грн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100 </a:t>
            </a:r>
            <a:r>
              <a:rPr lang="ru-RU" dirty="0" err="1" smtClean="0"/>
              <a:t>дітей</a:t>
            </a:r>
            <a:r>
              <a:rPr lang="ru-RU" dirty="0" smtClean="0"/>
              <a:t>   (</a:t>
            </a:r>
            <a:r>
              <a:rPr lang="ru-RU" dirty="0" err="1" smtClean="0"/>
              <a:t>двобічна</a:t>
            </a:r>
            <a:r>
              <a:rPr lang="ru-RU" dirty="0" smtClean="0"/>
              <a:t> </a:t>
            </a:r>
            <a:r>
              <a:rPr lang="ru-RU" dirty="0" err="1" smtClean="0"/>
              <a:t>інсталяція</a:t>
            </a:r>
            <a:r>
              <a:rPr lang="ru-RU" dirty="0" smtClean="0"/>
              <a:t>)  - 20 000 </a:t>
            </a:r>
            <a:r>
              <a:rPr lang="ru-RU" dirty="0" err="1" smtClean="0"/>
              <a:t>х</a:t>
            </a:r>
            <a:r>
              <a:rPr lang="ru-RU" dirty="0" smtClean="0"/>
              <a:t> 2 </a:t>
            </a:r>
            <a:r>
              <a:rPr lang="ru-RU" dirty="0" err="1" smtClean="0"/>
              <a:t>х</a:t>
            </a:r>
            <a:r>
              <a:rPr lang="ru-RU" dirty="0" smtClean="0"/>
              <a:t> 100 = </a:t>
            </a:r>
            <a:r>
              <a:rPr lang="ru-RU" b="1" dirty="0" smtClean="0"/>
              <a:t>4 000 000 </a:t>
            </a:r>
            <a:r>
              <a:rPr lang="ru-RU" b="1" dirty="0" err="1" smtClean="0"/>
              <a:t>грн</a:t>
            </a:r>
            <a:endParaRPr lang="ru-RU" b="1" dirty="0" smtClean="0"/>
          </a:p>
          <a:p>
            <a:r>
              <a:rPr lang="ru-RU" dirty="0" err="1" smtClean="0"/>
              <a:t>Щороку</a:t>
            </a:r>
            <a:r>
              <a:rPr lang="ru-RU" dirty="0" smtClean="0"/>
              <a:t> </a:t>
            </a:r>
            <a:r>
              <a:rPr lang="ru-RU" dirty="0" err="1" smtClean="0"/>
              <a:t>залишаються</a:t>
            </a:r>
            <a:r>
              <a:rPr lang="ru-RU" dirty="0" smtClean="0"/>
              <a:t> </a:t>
            </a:r>
            <a:r>
              <a:rPr lang="ru-RU" dirty="0" err="1" smtClean="0"/>
              <a:t>сотні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поза </a:t>
            </a:r>
            <a:r>
              <a:rPr lang="ru-RU" dirty="0" err="1" smtClean="0"/>
              <a:t>держ</a:t>
            </a:r>
            <a:r>
              <a:rPr lang="ru-RU" dirty="0" smtClean="0"/>
              <a:t> </a:t>
            </a:r>
            <a:r>
              <a:rPr lang="ru-RU" dirty="0" err="1" smtClean="0"/>
              <a:t>забезпеченням</a:t>
            </a:r>
            <a:r>
              <a:rPr lang="ru-RU" dirty="0" smtClean="0"/>
              <a:t> КІ та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поза </a:t>
            </a:r>
            <a:r>
              <a:rPr lang="ru-RU" dirty="0" err="1" smtClean="0"/>
              <a:t>держ</a:t>
            </a:r>
            <a:r>
              <a:rPr lang="ru-RU" dirty="0" smtClean="0"/>
              <a:t> </a:t>
            </a:r>
            <a:r>
              <a:rPr lang="ru-RU" dirty="0" err="1" smtClean="0"/>
              <a:t>забезпеченням</a:t>
            </a:r>
            <a:r>
              <a:rPr lang="ru-RU" dirty="0" smtClean="0"/>
              <a:t> СА 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Білорусі</a:t>
            </a:r>
            <a:r>
              <a:rPr lang="ru-RU" dirty="0" smtClean="0"/>
              <a:t> </a:t>
            </a:r>
            <a:r>
              <a:rPr lang="ru-RU" dirty="0" err="1" smtClean="0"/>
              <a:t>кошторис</a:t>
            </a:r>
            <a:r>
              <a:rPr lang="ru-RU" dirty="0" smtClean="0"/>
              <a:t> становить </a:t>
            </a:r>
            <a:r>
              <a:rPr lang="ru-RU" b="1" dirty="0" smtClean="0"/>
              <a:t>15 </a:t>
            </a:r>
            <a:r>
              <a:rPr lang="ru-RU" b="1" dirty="0" err="1" smtClean="0"/>
              <a:t>х</a:t>
            </a:r>
            <a:r>
              <a:rPr lang="ru-RU" b="1" dirty="0" smtClean="0"/>
              <a:t> 10 000 </a:t>
            </a:r>
            <a:r>
              <a:rPr lang="ru-RU" b="1" dirty="0" err="1" smtClean="0"/>
              <a:t>євро</a:t>
            </a:r>
            <a:r>
              <a:rPr lang="ru-RU" b="1" dirty="0" smtClean="0"/>
              <a:t> = 150 000 </a:t>
            </a:r>
            <a:r>
              <a:rPr lang="ru-RU" b="1" dirty="0" err="1" smtClean="0"/>
              <a:t>євро</a:t>
            </a:r>
            <a:r>
              <a:rPr lang="ru-RU" dirty="0" smtClean="0"/>
              <a:t>.</a:t>
            </a:r>
            <a:r>
              <a:rPr lang="uk-UA" dirty="0" smtClean="0"/>
              <a:t>70 тис </a:t>
            </a:r>
            <a:r>
              <a:rPr lang="uk-UA" dirty="0" err="1" smtClean="0"/>
              <a:t>грн</a:t>
            </a:r>
            <a:r>
              <a:rPr lang="uk-UA" dirty="0" smtClean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-24"/>
            <a:ext cx="1737045" cy="15841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81"/>
          <a:stretch/>
        </p:blipFill>
        <p:spPr>
          <a:xfrm>
            <a:off x="7738282" y="4981786"/>
            <a:ext cx="1682499" cy="19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Симфонія </a:t>
            </a:r>
            <a:r>
              <a:rPr lang="uk-UA" dirty="0" smtClean="0"/>
              <a:t>Життя:</a:t>
            </a:r>
            <a:br>
              <a:rPr lang="uk-UA" dirty="0" smtClean="0"/>
            </a:br>
            <a:r>
              <a:rPr lang="uk-UA" dirty="0" smtClean="0"/>
              <a:t>очікування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«ми не можемо допомогти кожному, але кожен може допомогти комусь» </a:t>
            </a:r>
            <a:r>
              <a:rPr lang="en-US" sz="2400" dirty="0" smtClean="0"/>
              <a:t>[</a:t>
            </a:r>
            <a:r>
              <a:rPr lang="uk-UA" sz="2400" dirty="0" smtClean="0"/>
              <a:t>Рональд Рейган</a:t>
            </a:r>
            <a:r>
              <a:rPr lang="en-US" sz="2400" dirty="0" smtClean="0"/>
              <a:t>]</a:t>
            </a:r>
            <a:endParaRPr lang="ru-RU" sz="2400" dirty="0" smtClean="0"/>
          </a:p>
          <a:p>
            <a:r>
              <a:rPr lang="uk-UA" sz="2400" dirty="0" smtClean="0"/>
              <a:t>« З маленького зернятка виростає сад 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5236" y="1221667"/>
            <a:ext cx="5328593" cy="2110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2"/>
          <a:stretch/>
        </p:blipFill>
        <p:spPr>
          <a:xfrm>
            <a:off x="411508" y="2928934"/>
            <a:ext cx="7446640" cy="36684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81"/>
          <a:stretch/>
        </p:blipFill>
        <p:spPr>
          <a:xfrm>
            <a:off x="7738282" y="4981786"/>
            <a:ext cx="1682499" cy="19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Маленькими кроками до великої мети</a:t>
            </a:r>
            <a:endParaRPr lang="uk-UA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92080" y="3283634"/>
            <a:ext cx="3744416" cy="2449622"/>
          </a:xfrm>
        </p:spPr>
        <p:txBody>
          <a:bodyPr>
            <a:noAutofit/>
          </a:bodyPr>
          <a:lstStyle/>
          <a:p>
            <a:r>
              <a:rPr lang="uk-UA" sz="1600" i="1" dirty="0" smtClean="0"/>
              <a:t>Для дитини «Симфонія Життя» починається з маминої колискової…</a:t>
            </a:r>
            <a:br>
              <a:rPr lang="uk-UA" sz="1600" i="1" dirty="0" smtClean="0"/>
            </a:br>
            <a:r>
              <a:rPr lang="uk-UA" sz="1600" i="1" dirty="0" smtClean="0"/>
              <a:t/>
            </a:r>
            <a:br>
              <a:rPr lang="uk-UA" sz="1600" i="1" dirty="0" smtClean="0"/>
            </a:br>
            <a:r>
              <a:rPr lang="uk-UA" sz="1600" i="1" dirty="0" smtClean="0"/>
              <a:t/>
            </a:r>
            <a:br>
              <a:rPr lang="uk-UA" sz="1600" i="1" dirty="0" smtClean="0"/>
            </a:br>
            <a:r>
              <a:rPr lang="uk-UA" sz="1600" i="1" dirty="0" smtClean="0"/>
              <a:t>контакти</a:t>
            </a:r>
            <a:r>
              <a:rPr lang="en-US" sz="1600" i="1" dirty="0"/>
              <a:t>:</a:t>
            </a:r>
            <a:r>
              <a:rPr lang="uk-UA" sz="1600" i="1" dirty="0" smtClean="0"/>
              <a:t/>
            </a:r>
            <a:br>
              <a:rPr lang="uk-UA" sz="1600" i="1" dirty="0" smtClean="0"/>
            </a:br>
            <a:r>
              <a:rPr lang="uk-UA" sz="1600" i="1" dirty="0" smtClean="0"/>
              <a:t>Олечка </a:t>
            </a:r>
            <a:r>
              <a:rPr lang="uk-UA" sz="1600" i="1" dirty="0" err="1" smtClean="0"/>
              <a:t>Косович</a:t>
            </a:r>
            <a:r>
              <a:rPr lang="uk-UA" sz="1600" i="1" dirty="0" smtClean="0"/>
              <a:t/>
            </a:r>
            <a:br>
              <a:rPr lang="uk-UA" sz="1600" i="1" dirty="0" smtClean="0"/>
            </a:br>
            <a:r>
              <a:rPr lang="uk-UA" sz="1600" i="1" dirty="0" smtClean="0"/>
              <a:t>+38 066 917 04 70</a:t>
            </a:r>
            <a:br>
              <a:rPr lang="uk-UA" sz="1600" i="1" dirty="0" smtClean="0"/>
            </a:br>
            <a:r>
              <a:rPr lang="en-US" sz="1600" i="1" dirty="0" smtClean="0">
                <a:hlinkClick r:id="rId2"/>
              </a:rPr>
              <a:t>olechkakosovych@gmail.com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endParaRPr lang="uk-UA" sz="1600" i="1" dirty="0" smtClean="0"/>
          </a:p>
          <a:p>
            <a:endParaRPr lang="uk-UA" sz="1600" i="1" dirty="0" smtClean="0"/>
          </a:p>
          <a:p>
            <a:endParaRPr lang="uk-UA" sz="1600" i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66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Симфонія </a:t>
            </a:r>
            <a:r>
              <a:rPr lang="uk-UA" dirty="0" smtClean="0"/>
              <a:t>Життя:</a:t>
            </a:r>
            <a:br>
              <a:rPr lang="uk-UA" dirty="0" smtClean="0"/>
            </a:br>
            <a:r>
              <a:rPr lang="uk-UA" dirty="0" smtClean="0"/>
              <a:t>важливість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 Україні, на даний момент, відсутній </a:t>
            </a:r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язковий</a:t>
            </a:r>
            <a:r>
              <a:rPr lang="uk-UA" dirty="0" smtClean="0"/>
              <a:t> </a:t>
            </a:r>
            <a:r>
              <a:rPr lang="uk-UA" dirty="0" err="1" smtClean="0"/>
              <a:t>ехоскринінг</a:t>
            </a:r>
            <a:r>
              <a:rPr lang="uk-UA" dirty="0" smtClean="0"/>
              <a:t> новонароджених</a:t>
            </a:r>
          </a:p>
          <a:p>
            <a:r>
              <a:rPr lang="uk-UA" dirty="0" smtClean="0"/>
              <a:t>Як наслідок – порушення слуху виявляють досить пізно, що часто призводить до непоправних наслідків</a:t>
            </a:r>
          </a:p>
          <a:p>
            <a:endParaRPr lang="uk-UA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5236" y="1221667"/>
            <a:ext cx="5328593" cy="2110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81"/>
          <a:stretch/>
        </p:blipFill>
        <p:spPr>
          <a:xfrm>
            <a:off x="7738282" y="4981786"/>
            <a:ext cx="1682499" cy="19035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4" y="3723012"/>
            <a:ext cx="6641976" cy="30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Симфонія </a:t>
            </a:r>
            <a:r>
              <a:rPr lang="uk-UA" dirty="0" smtClean="0"/>
              <a:t>Життя: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571184" cy="4846320"/>
          </a:xfrm>
        </p:spPr>
        <p:txBody>
          <a:bodyPr>
            <a:normAutofit/>
          </a:bodyPr>
          <a:lstStyle/>
          <a:p>
            <a:pPr algn="just"/>
            <a:r>
              <a:rPr lang="uk-UA" sz="2100" dirty="0" smtClean="0"/>
              <a:t>Ц</a:t>
            </a:r>
            <a:r>
              <a:rPr lang="ru-RU" sz="2100" dirty="0" smtClean="0"/>
              <a:t>е </a:t>
            </a:r>
            <a:r>
              <a:rPr lang="ru-RU" sz="2100" dirty="0" err="1" smtClean="0"/>
              <a:t>колискова</a:t>
            </a:r>
            <a:r>
              <a:rPr lang="ru-RU" sz="2100" dirty="0" smtClean="0"/>
              <a:t> </a:t>
            </a:r>
            <a:r>
              <a:rPr lang="ru-RU" sz="2100" dirty="0" err="1" smtClean="0"/>
              <a:t>матері</a:t>
            </a:r>
            <a:r>
              <a:rPr lang="ru-RU" sz="2100" dirty="0" smtClean="0"/>
              <a:t>, перше, </a:t>
            </a:r>
            <a:r>
              <a:rPr lang="ru-RU" sz="2100" dirty="0" err="1" smtClean="0"/>
              <a:t>що</a:t>
            </a:r>
            <a:r>
              <a:rPr lang="ru-RU" sz="2100" dirty="0" smtClean="0"/>
              <a:t> </a:t>
            </a:r>
            <a:r>
              <a:rPr lang="ru-RU" sz="2100" dirty="0" err="1" smtClean="0"/>
              <a:t>чує</a:t>
            </a:r>
            <a:r>
              <a:rPr lang="ru-RU" sz="2100" dirty="0" smtClean="0"/>
              <a:t> </a:t>
            </a:r>
            <a:r>
              <a:rPr lang="ru-RU" sz="2100" dirty="0" err="1" smtClean="0"/>
              <a:t>дитина</a:t>
            </a:r>
            <a:r>
              <a:rPr lang="ru-RU" sz="2100" dirty="0" smtClean="0"/>
              <a:t> в </a:t>
            </a:r>
            <a:r>
              <a:rPr lang="ru-RU" sz="2100" dirty="0" err="1" smtClean="0"/>
              <a:t>цьому</a:t>
            </a:r>
            <a:r>
              <a:rPr lang="ru-RU" sz="2100" dirty="0" smtClean="0"/>
              <a:t> </a:t>
            </a:r>
            <a:r>
              <a:rPr lang="ru-RU" sz="2100" dirty="0" err="1" smtClean="0"/>
              <a:t>житті</a:t>
            </a:r>
            <a:r>
              <a:rPr lang="ru-RU" sz="2100" dirty="0" smtClean="0"/>
              <a:t>, тут </a:t>
            </a:r>
            <a:r>
              <a:rPr lang="ru-RU" sz="2100" dirty="0" err="1" smtClean="0"/>
              <a:t>починається</a:t>
            </a:r>
            <a:r>
              <a:rPr lang="ru-RU" sz="2100" dirty="0" smtClean="0"/>
              <a:t> </a:t>
            </a:r>
            <a:r>
              <a:rPr lang="ru-RU" sz="2100" dirty="0" err="1" smtClean="0"/>
              <a:t>знайомство</a:t>
            </a:r>
            <a:r>
              <a:rPr lang="ru-RU" sz="2100" dirty="0" smtClean="0"/>
              <a:t> </a:t>
            </a:r>
            <a:r>
              <a:rPr lang="ru-RU" sz="2100" dirty="0" err="1" smtClean="0"/>
              <a:t>зі</a:t>
            </a:r>
            <a:r>
              <a:rPr lang="ru-RU" sz="2100" dirty="0" smtClean="0"/>
              <a:t> </a:t>
            </a:r>
            <a:r>
              <a:rPr lang="ru-RU" sz="2100" dirty="0" err="1" smtClean="0"/>
              <a:t>світом</a:t>
            </a:r>
            <a:r>
              <a:rPr lang="ru-RU" sz="2100" dirty="0" smtClean="0"/>
              <a:t> </a:t>
            </a:r>
            <a:r>
              <a:rPr lang="ru-RU" sz="2100" dirty="0" err="1" smtClean="0"/>
              <a:t>звуків</a:t>
            </a:r>
            <a:r>
              <a:rPr lang="ru-RU" sz="2100" dirty="0" smtClean="0"/>
              <a:t>, </a:t>
            </a:r>
            <a:r>
              <a:rPr lang="ru-RU" sz="2100" dirty="0" err="1" smtClean="0"/>
              <a:t>зі</a:t>
            </a:r>
            <a:r>
              <a:rPr lang="ru-RU" sz="2100" dirty="0" smtClean="0"/>
              <a:t> </a:t>
            </a:r>
            <a:r>
              <a:rPr lang="ru-RU" sz="2100" dirty="0" err="1" smtClean="0"/>
              <a:t>світом</a:t>
            </a:r>
            <a:r>
              <a:rPr lang="ru-RU" sz="2100" dirty="0" smtClean="0"/>
              <a:t> </a:t>
            </a:r>
            <a:r>
              <a:rPr lang="ru-RU" sz="2100" dirty="0" err="1" smtClean="0"/>
              <a:t>навколо</a:t>
            </a:r>
            <a:r>
              <a:rPr lang="ru-RU" sz="2100" dirty="0" smtClean="0"/>
              <a:t> </a:t>
            </a:r>
          </a:p>
          <a:p>
            <a:pPr algn="just"/>
            <a:r>
              <a:rPr lang="ru-RU" sz="2100" dirty="0" smtClean="0"/>
              <a:t>Суть проекту </a:t>
            </a:r>
            <a:r>
              <a:rPr lang="ru-RU" sz="2100" dirty="0" err="1" smtClean="0"/>
              <a:t>полягає</a:t>
            </a:r>
            <a:r>
              <a:rPr lang="ru-RU" sz="2100" dirty="0" smtClean="0"/>
              <a:t> в тому, </a:t>
            </a:r>
            <a:r>
              <a:rPr lang="ru-RU" sz="2100" dirty="0" err="1" smtClean="0"/>
              <a:t>щоб</a:t>
            </a:r>
            <a:r>
              <a:rPr lang="ru-RU" sz="2100" dirty="0" smtClean="0"/>
              <a:t> </a:t>
            </a:r>
            <a:r>
              <a:rPr lang="ru-RU" sz="2100" dirty="0" err="1" smtClean="0"/>
              <a:t>дати</a:t>
            </a:r>
            <a:r>
              <a:rPr lang="ru-RU" sz="2100" dirty="0" smtClean="0"/>
              <a:t> </a:t>
            </a:r>
            <a:r>
              <a:rPr lang="ru-RU" sz="2100" dirty="0" err="1" smtClean="0"/>
              <a:t>діткам</a:t>
            </a:r>
            <a:r>
              <a:rPr lang="ru-RU" sz="2100" dirty="0" smtClean="0"/>
              <a:t> </a:t>
            </a:r>
            <a:r>
              <a:rPr lang="ru-RU" sz="2100" dirty="0" err="1" smtClean="0"/>
              <a:t>змогу</a:t>
            </a:r>
            <a:r>
              <a:rPr lang="ru-RU" sz="2100" dirty="0" smtClean="0"/>
              <a:t> </a:t>
            </a:r>
            <a:r>
              <a:rPr lang="ru-RU" sz="2100" dirty="0" err="1" smtClean="0"/>
              <a:t>почути</a:t>
            </a:r>
            <a:r>
              <a:rPr lang="ru-RU" sz="2100" dirty="0" smtClean="0"/>
              <a:t> </a:t>
            </a:r>
            <a:r>
              <a:rPr lang="ru-RU" sz="2100" dirty="0" err="1" smtClean="0"/>
              <a:t>цей</a:t>
            </a:r>
            <a:r>
              <a:rPr lang="ru-RU" sz="2100" dirty="0" smtClean="0"/>
              <a:t> </a:t>
            </a:r>
            <a:r>
              <a:rPr lang="ru-RU" sz="2100" dirty="0" err="1" smtClean="0"/>
              <a:t>Світ</a:t>
            </a:r>
            <a:r>
              <a:rPr lang="ru-RU" sz="2100" dirty="0" smtClean="0"/>
              <a:t> </a:t>
            </a:r>
            <a:r>
              <a:rPr lang="ru-RU" sz="2100" dirty="0" err="1" smtClean="0"/>
              <a:t>з</a:t>
            </a:r>
            <a:r>
              <a:rPr lang="ru-RU" sz="2100" dirty="0" smtClean="0"/>
              <a:t> </a:t>
            </a:r>
            <a:r>
              <a:rPr lang="ru-RU" sz="2100" dirty="0" err="1" smtClean="0"/>
              <a:t>усім</a:t>
            </a:r>
            <a:r>
              <a:rPr lang="ru-RU" sz="2100" dirty="0" smtClean="0"/>
              <a:t> </a:t>
            </a:r>
            <a:r>
              <a:rPr lang="ru-RU" sz="2100" dirty="0" err="1" smtClean="0"/>
              <a:t>його</a:t>
            </a:r>
            <a:r>
              <a:rPr lang="ru-RU" sz="2100" dirty="0" smtClean="0"/>
              <a:t> </a:t>
            </a:r>
            <a:r>
              <a:rPr lang="ru-RU" sz="2100" dirty="0" err="1" smtClean="0"/>
              <a:t>різноманіттям</a:t>
            </a:r>
            <a:endParaRPr lang="ru-RU" sz="2100" dirty="0" smtClean="0"/>
          </a:p>
          <a:p>
            <a:pPr algn="just"/>
            <a:r>
              <a:rPr lang="ru-RU" sz="2100" dirty="0" err="1" smtClean="0"/>
              <a:t>Дитина</a:t>
            </a:r>
            <a:r>
              <a:rPr lang="ru-RU" sz="2100" dirty="0" smtClean="0"/>
              <a:t>, яка </a:t>
            </a:r>
            <a:r>
              <a:rPr lang="ru-RU" sz="2100" dirty="0" err="1" smtClean="0"/>
              <a:t>може</a:t>
            </a:r>
            <a:r>
              <a:rPr lang="ru-RU" sz="2100" dirty="0" smtClean="0"/>
              <a:t> </a:t>
            </a:r>
            <a:r>
              <a:rPr lang="ru-RU" sz="2100" dirty="0" err="1" smtClean="0"/>
              <a:t>чути</a:t>
            </a:r>
            <a:r>
              <a:rPr lang="ru-RU" sz="2100" dirty="0" smtClean="0"/>
              <a:t> </a:t>
            </a:r>
            <a:r>
              <a:rPr lang="ru-RU" sz="2100" dirty="0" err="1" smtClean="0"/>
              <a:t>Світ</a:t>
            </a:r>
            <a:r>
              <a:rPr lang="ru-RU" sz="2100" dirty="0" smtClean="0"/>
              <a:t> - </a:t>
            </a:r>
            <a:r>
              <a:rPr lang="ru-RU" sz="2100" dirty="0" err="1" smtClean="0"/>
              <a:t>зможе</a:t>
            </a:r>
            <a:r>
              <a:rPr lang="ru-RU" sz="2100" dirty="0" smtClean="0"/>
              <a:t> </a:t>
            </a:r>
            <a:r>
              <a:rPr lang="ru-RU" sz="2100" dirty="0" err="1" smtClean="0"/>
              <a:t>й</a:t>
            </a:r>
            <a:r>
              <a:rPr lang="ru-RU" sz="2100" dirty="0" smtClean="0"/>
              <a:t> </a:t>
            </a:r>
            <a:r>
              <a:rPr lang="ru-RU" sz="2100" dirty="0" err="1" smtClean="0"/>
              <a:t>заговорити</a:t>
            </a:r>
            <a:r>
              <a:rPr lang="ru-RU" sz="2100" dirty="0" smtClean="0"/>
              <a:t> до </a:t>
            </a:r>
            <a:r>
              <a:rPr lang="ru-RU" sz="2100" dirty="0" err="1" smtClean="0"/>
              <a:t>цього</a:t>
            </a:r>
            <a:r>
              <a:rPr lang="ru-RU" sz="2100" dirty="0" smtClean="0"/>
              <a:t> </a:t>
            </a:r>
            <a:r>
              <a:rPr lang="ru-RU" sz="2100" dirty="0" err="1" smtClean="0"/>
              <a:t>Світу</a:t>
            </a:r>
            <a:r>
              <a:rPr lang="ru-RU" sz="2100" dirty="0" smtClean="0"/>
              <a:t> </a:t>
            </a:r>
            <a:endParaRPr lang="uk-UA" sz="21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5236" y="1221667"/>
            <a:ext cx="5328593" cy="21104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81"/>
          <a:stretch/>
        </p:blipFill>
        <p:spPr>
          <a:xfrm>
            <a:off x="7738282" y="4981786"/>
            <a:ext cx="1682499" cy="19035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1811"/>
            <a:ext cx="7374250" cy="27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Симфонія </a:t>
            </a:r>
            <a:r>
              <a:rPr lang="uk-UA" dirty="0" smtClean="0"/>
              <a:t>Життя:</a:t>
            </a:r>
            <a:br>
              <a:rPr lang="uk-UA" dirty="0" smtClean="0"/>
            </a:br>
            <a:r>
              <a:rPr lang="uk-UA" dirty="0" smtClean="0"/>
              <a:t>опис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571184" cy="4846320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 smtClean="0"/>
              <a:t>Це</a:t>
            </a:r>
            <a:r>
              <a:rPr lang="ru-RU" sz="2800" dirty="0" smtClean="0"/>
              <a:t> проект про те, як </a:t>
            </a:r>
            <a:r>
              <a:rPr lang="ru-RU" sz="2800" dirty="0" err="1" smtClean="0"/>
              <a:t>кожен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право </a:t>
            </a:r>
            <a:r>
              <a:rPr lang="ru-RU" sz="2800" dirty="0" err="1" smtClean="0"/>
              <a:t>отримати</a:t>
            </a:r>
            <a:r>
              <a:rPr lang="ru-RU" sz="2800" dirty="0" smtClean="0"/>
              <a:t> шанс </a:t>
            </a:r>
            <a:r>
              <a:rPr lang="ru-RU" sz="2800" dirty="0" err="1" smtClean="0"/>
              <a:t>вирватись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Світу</a:t>
            </a:r>
            <a:r>
              <a:rPr lang="ru-RU" sz="2800" dirty="0" smtClean="0"/>
              <a:t> </a:t>
            </a:r>
            <a:r>
              <a:rPr lang="ru-RU" sz="2800" dirty="0" err="1" smtClean="0"/>
              <a:t>Тиші</a:t>
            </a:r>
            <a:r>
              <a:rPr lang="ru-RU" sz="2800" dirty="0" smtClean="0"/>
              <a:t>. А у нас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ресурси</a:t>
            </a:r>
            <a:r>
              <a:rPr lang="ru-RU" sz="2800" dirty="0" smtClean="0"/>
              <a:t> </a:t>
            </a:r>
            <a:r>
              <a:rPr lang="ru-RU" sz="2800" dirty="0" err="1" smtClean="0"/>
              <a:t>зробити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можливим</a:t>
            </a:r>
            <a:r>
              <a:rPr lang="ru-RU" sz="2800" dirty="0" smtClean="0"/>
              <a:t>…</a:t>
            </a:r>
            <a:endParaRPr lang="en-US" sz="28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5236" y="1221667"/>
            <a:ext cx="5328593" cy="2110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r="7824"/>
          <a:stretch/>
        </p:blipFill>
        <p:spPr>
          <a:xfrm>
            <a:off x="4262646" y="3214686"/>
            <a:ext cx="3621722" cy="3251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81"/>
          <a:stretch/>
        </p:blipFill>
        <p:spPr>
          <a:xfrm>
            <a:off x="7738282" y="4981786"/>
            <a:ext cx="1682499" cy="19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Симфонія </a:t>
            </a:r>
            <a:r>
              <a:rPr lang="uk-UA" dirty="0" smtClean="0"/>
              <a:t>Життя: </a:t>
            </a:r>
            <a:br>
              <a:rPr lang="uk-UA" dirty="0" smtClean="0"/>
            </a:br>
            <a:r>
              <a:rPr lang="uk-UA" dirty="0" smtClean="0"/>
              <a:t>статистика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200" dirty="0" smtClean="0"/>
              <a:t>У Світі 278 млн людей з </a:t>
            </a:r>
            <a:r>
              <a:rPr lang="uk-UA" sz="2200" dirty="0"/>
              <a:t>порушенням </a:t>
            </a:r>
            <a:r>
              <a:rPr lang="uk-UA" sz="2200" dirty="0" smtClean="0"/>
              <a:t>слуху </a:t>
            </a:r>
          </a:p>
          <a:p>
            <a:r>
              <a:rPr lang="uk-UA" sz="2200" dirty="0" smtClean="0"/>
              <a:t>В </a:t>
            </a:r>
            <a:r>
              <a:rPr lang="uk-UA" sz="2200" dirty="0"/>
              <a:t>середньому на 1000 новонароджених дітей 3-4% народжуються з певною вадою слуху</a:t>
            </a:r>
          </a:p>
          <a:p>
            <a:r>
              <a:rPr lang="uk-UA" sz="2200" dirty="0" smtClean="0"/>
              <a:t>На черзі для КІ (</a:t>
            </a:r>
            <a:r>
              <a:rPr lang="ru-RU" sz="2200" dirty="0" smtClean="0"/>
              <a:t>ДУ </a:t>
            </a:r>
            <a:r>
              <a:rPr lang="ru-RU" sz="2200" dirty="0"/>
              <a:t>“</a:t>
            </a:r>
            <a:r>
              <a:rPr lang="ru-RU" sz="2200" dirty="0" err="1"/>
              <a:t>Інститут</a:t>
            </a:r>
            <a:r>
              <a:rPr lang="ru-RU" sz="2200" dirty="0"/>
              <a:t> </a:t>
            </a:r>
            <a:r>
              <a:rPr lang="ru-RU" sz="2200" dirty="0" err="1"/>
              <a:t>отоларингології</a:t>
            </a:r>
            <a:r>
              <a:rPr lang="ru-RU" sz="2200" dirty="0"/>
              <a:t> </a:t>
            </a:r>
            <a:r>
              <a:rPr lang="ru-RU" sz="2200" dirty="0" err="1"/>
              <a:t>ім</a:t>
            </a:r>
            <a:r>
              <a:rPr lang="ru-RU" sz="2200" dirty="0"/>
              <a:t>. проф. </a:t>
            </a:r>
            <a:r>
              <a:rPr lang="ru-RU" sz="2200" dirty="0" err="1"/>
              <a:t>О.С.Коломійченка</a:t>
            </a:r>
            <a:r>
              <a:rPr lang="ru-RU" sz="2200" dirty="0"/>
              <a:t> НАМН </a:t>
            </a:r>
            <a:r>
              <a:rPr lang="ru-RU" sz="2200" dirty="0" err="1"/>
              <a:t>України</a:t>
            </a:r>
            <a:r>
              <a:rPr lang="ru-RU" sz="2200" dirty="0" smtClean="0"/>
              <a:t>”) – 363 </a:t>
            </a:r>
            <a:r>
              <a:rPr lang="ru-RU" sz="2200" dirty="0" err="1" smtClean="0"/>
              <a:t>дитини</a:t>
            </a:r>
            <a:r>
              <a:rPr lang="ru-RU" sz="2200" dirty="0" smtClean="0"/>
              <a:t> (станом на 22.01.2018)</a:t>
            </a:r>
          </a:p>
          <a:p>
            <a:r>
              <a:rPr lang="uk-UA" sz="2200" dirty="0" smtClean="0"/>
              <a:t>В </a:t>
            </a:r>
            <a:r>
              <a:rPr lang="uk-UA" sz="2200" dirty="0"/>
              <a:t>Україні </a:t>
            </a:r>
            <a:r>
              <a:rPr lang="en-US" sz="2200" dirty="0"/>
              <a:t>~</a:t>
            </a:r>
            <a:r>
              <a:rPr lang="uk-UA" sz="2200" dirty="0" smtClean="0"/>
              <a:t>5-8</a:t>
            </a:r>
            <a:r>
              <a:rPr lang="uk-UA" sz="2200" dirty="0"/>
              <a:t>% </a:t>
            </a:r>
            <a:r>
              <a:rPr lang="uk-UA" sz="2200" dirty="0" smtClean="0"/>
              <a:t>населення страждає порушенням слуху</a:t>
            </a:r>
            <a:endParaRPr lang="uk-UA" sz="2200" dirty="0"/>
          </a:p>
          <a:p>
            <a:endParaRPr lang="uk-UA" sz="22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5236" y="1221667"/>
            <a:ext cx="5328593" cy="2110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" r="13411"/>
          <a:stretch/>
        </p:blipFill>
        <p:spPr>
          <a:xfrm>
            <a:off x="3714744" y="4315088"/>
            <a:ext cx="4314780" cy="2506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81"/>
          <a:stretch/>
        </p:blipFill>
        <p:spPr>
          <a:xfrm>
            <a:off x="7738282" y="4981786"/>
            <a:ext cx="1682499" cy="19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Симфонія </a:t>
            </a:r>
            <a:r>
              <a:rPr lang="uk-UA" dirty="0" smtClean="0"/>
              <a:t>Життя:</a:t>
            </a:r>
            <a:br>
              <a:rPr lang="uk-UA" dirty="0" smtClean="0"/>
            </a:br>
            <a:r>
              <a:rPr lang="uk-UA" dirty="0" smtClean="0"/>
              <a:t>статистика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5236" y="1221667"/>
            <a:ext cx="5328593" cy="2110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04"/>
          <a:stretch/>
        </p:blipFill>
        <p:spPr>
          <a:xfrm>
            <a:off x="1187623" y="1484784"/>
            <a:ext cx="6181667" cy="52862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81"/>
          <a:stretch/>
        </p:blipFill>
        <p:spPr>
          <a:xfrm>
            <a:off x="7738282" y="4981786"/>
            <a:ext cx="1682499" cy="19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Симфонія </a:t>
            </a:r>
            <a:r>
              <a:rPr lang="uk-UA" dirty="0" smtClean="0"/>
              <a:t>Життя:</a:t>
            </a:r>
            <a:br>
              <a:rPr lang="uk-UA" dirty="0" smtClean="0"/>
            </a:br>
            <a:r>
              <a:rPr lang="uk-UA" dirty="0" smtClean="0"/>
              <a:t>Етапи реалізації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715200" cy="4846320"/>
          </a:xfrm>
        </p:spPr>
        <p:txBody>
          <a:bodyPr>
            <a:normAutofit/>
          </a:bodyPr>
          <a:lstStyle/>
          <a:p>
            <a:r>
              <a:rPr lang="uk-UA" sz="2400" dirty="0"/>
              <a:t>І етап: 17 областей </a:t>
            </a:r>
            <a:r>
              <a:rPr lang="uk-UA" sz="2400" dirty="0" smtClean="0"/>
              <a:t>України забезпечити апаратами для </a:t>
            </a:r>
            <a:r>
              <a:rPr lang="uk-UA" sz="2400" dirty="0" err="1" smtClean="0"/>
              <a:t>ехоскринінгу</a:t>
            </a:r>
            <a:r>
              <a:rPr lang="uk-UA" sz="2400" dirty="0" smtClean="0"/>
              <a:t> </a:t>
            </a:r>
          </a:p>
          <a:p>
            <a:r>
              <a:rPr lang="uk-UA" sz="2200" dirty="0" smtClean="0"/>
              <a:t>в </a:t>
            </a:r>
            <a:r>
              <a:rPr lang="uk-UA" sz="2200" dirty="0"/>
              <a:t>розвинутих країнах існує система скринінгу слуху новонароджених дітей та відповідної ранньої </a:t>
            </a:r>
            <a:r>
              <a:rPr lang="uk-UA" sz="2200" dirty="0" smtClean="0"/>
              <a:t>інтервенції. В </a:t>
            </a:r>
            <a:r>
              <a:rPr lang="uk-UA" sz="2200" dirty="0"/>
              <a:t>Україні системи раннього виявлення порушень слуху немає. Діагностичні та лікувальні можливості </a:t>
            </a:r>
            <a:r>
              <a:rPr lang="uk-UA" sz="2200" dirty="0" smtClean="0"/>
              <a:t>в </a:t>
            </a:r>
            <a:r>
              <a:rPr lang="uk-UA" sz="2200" dirty="0"/>
              <a:t>Україні </a:t>
            </a:r>
            <a:r>
              <a:rPr lang="uk-UA" sz="2200" dirty="0" smtClean="0"/>
              <a:t>обмежені </a:t>
            </a:r>
            <a:endParaRPr lang="uk-UA" sz="2200" dirty="0"/>
          </a:p>
          <a:p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5236" y="1221667"/>
            <a:ext cx="5328593" cy="2110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900842"/>
            <a:ext cx="5040560" cy="29845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2"/>
          <a:stretch/>
        </p:blipFill>
        <p:spPr>
          <a:xfrm>
            <a:off x="395536" y="4653136"/>
            <a:ext cx="2736304" cy="16237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81"/>
          <a:stretch/>
        </p:blipFill>
        <p:spPr>
          <a:xfrm>
            <a:off x="7738282" y="4981786"/>
            <a:ext cx="1682499" cy="19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Симфонія </a:t>
            </a:r>
            <a:r>
              <a:rPr lang="uk-UA" dirty="0" smtClean="0"/>
              <a:t>Життя:</a:t>
            </a:r>
            <a:br>
              <a:rPr lang="uk-UA" dirty="0" smtClean="0"/>
            </a:br>
            <a:r>
              <a:rPr lang="uk-UA" dirty="0" smtClean="0"/>
              <a:t>Етапи реалізації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ІІ </a:t>
            </a:r>
            <a:r>
              <a:rPr lang="uk-UA" dirty="0"/>
              <a:t>етап: всі області </a:t>
            </a:r>
            <a:r>
              <a:rPr lang="uk-UA" dirty="0" smtClean="0"/>
              <a:t>України</a:t>
            </a:r>
          </a:p>
          <a:p>
            <a:r>
              <a:rPr lang="uk-UA" dirty="0" smtClean="0"/>
              <a:t>Після впровадження діагностики новонароджених, здійснити діагностування усіх діток </a:t>
            </a:r>
            <a:r>
              <a:rPr lang="uk-UA" dirty="0"/>
              <a:t>до 3-ох </a:t>
            </a:r>
            <a:r>
              <a:rPr lang="uk-UA" dirty="0" smtClean="0"/>
              <a:t>років</a:t>
            </a:r>
            <a:endParaRPr lang="uk-UA" dirty="0"/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5236" y="1221667"/>
            <a:ext cx="5328593" cy="2110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4"/>
          <a:stretch/>
        </p:blipFill>
        <p:spPr>
          <a:xfrm>
            <a:off x="4566457" y="3116916"/>
            <a:ext cx="3171825" cy="34387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81"/>
          <a:stretch/>
        </p:blipFill>
        <p:spPr>
          <a:xfrm>
            <a:off x="7738282" y="4981786"/>
            <a:ext cx="1682499" cy="19035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4" y="3789040"/>
            <a:ext cx="4030982" cy="268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Симфонія </a:t>
            </a:r>
            <a:r>
              <a:rPr lang="uk-UA" dirty="0" smtClean="0"/>
              <a:t>Життя:</a:t>
            </a:r>
            <a:br>
              <a:rPr lang="uk-UA" dirty="0" smtClean="0"/>
            </a:br>
            <a:r>
              <a:rPr lang="uk-UA" dirty="0" smtClean="0"/>
              <a:t>Етапи реалізації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ІІІ </a:t>
            </a:r>
            <a:r>
              <a:rPr lang="uk-UA" dirty="0"/>
              <a:t>етап: Україна + </a:t>
            </a:r>
            <a:r>
              <a:rPr lang="uk-UA" dirty="0" smtClean="0"/>
              <a:t>Білорусь</a:t>
            </a:r>
          </a:p>
          <a:p>
            <a:r>
              <a:rPr lang="uk-UA" dirty="0" smtClean="0"/>
              <a:t>Обмін досвідом, стажування лікарів</a:t>
            </a:r>
          </a:p>
          <a:p>
            <a:r>
              <a:rPr lang="uk-UA" dirty="0" smtClean="0"/>
              <a:t>Імплантації </a:t>
            </a:r>
            <a:r>
              <a:rPr lang="uk-UA" dirty="0" err="1" smtClean="0"/>
              <a:t>Кохлеарних</a:t>
            </a:r>
            <a:r>
              <a:rPr lang="uk-UA" dirty="0" smtClean="0"/>
              <a:t> </a:t>
            </a:r>
            <a:r>
              <a:rPr lang="uk-UA" dirty="0" err="1" smtClean="0"/>
              <a:t>Імплантів</a:t>
            </a:r>
            <a:r>
              <a:rPr lang="uk-UA" dirty="0" smtClean="0"/>
              <a:t> для білоруських та українських діток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5236" y="1221667"/>
            <a:ext cx="5328593" cy="2110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5" t="37863" b="27452"/>
          <a:stretch/>
        </p:blipFill>
        <p:spPr>
          <a:xfrm>
            <a:off x="4502727" y="3356992"/>
            <a:ext cx="3597665" cy="3276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81"/>
          <a:stretch/>
        </p:blipFill>
        <p:spPr>
          <a:xfrm>
            <a:off x="7738282" y="4981786"/>
            <a:ext cx="1682499" cy="19035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54" y="3809970"/>
            <a:ext cx="3638414" cy="242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1074</TotalTime>
  <Words>415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«symphony of life»</vt:lpstr>
      <vt:lpstr>Симфонія Життя: важливість</vt:lpstr>
      <vt:lpstr>Симфонія Життя:</vt:lpstr>
      <vt:lpstr>Симфонія Життя: опис проекту</vt:lpstr>
      <vt:lpstr>Симфонія Життя:  статистика</vt:lpstr>
      <vt:lpstr>Симфонія Життя: статистика</vt:lpstr>
      <vt:lpstr>Симфонія Життя: Етапи реалізації проекту</vt:lpstr>
      <vt:lpstr>Симфонія Життя: Етапи реалізації проекту</vt:lpstr>
      <vt:lpstr>Симфонія Життя: Етапи реалізації проекту</vt:lpstr>
      <vt:lpstr>Симфонія Життя: Етапи реалізації проекту</vt:lpstr>
      <vt:lpstr>Симфонія Життя: географія проекту</vt:lpstr>
      <vt:lpstr>Симфонія Життя : Активітети в проекті</vt:lpstr>
      <vt:lpstr>Симфонія Життя: бюджет </vt:lpstr>
      <vt:lpstr>Симфонія Життя: очікування</vt:lpstr>
      <vt:lpstr>Маленькими кроками до великої мети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Devour</dc:creator>
  <cp:lastModifiedBy>Devour</cp:lastModifiedBy>
  <cp:revision>94</cp:revision>
  <dcterms:created xsi:type="dcterms:W3CDTF">2016-04-15T10:46:03Z</dcterms:created>
  <dcterms:modified xsi:type="dcterms:W3CDTF">2018-04-30T19:22:48Z</dcterms:modified>
</cp:coreProperties>
</file>